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9" r:id="rId3"/>
    <p:sldId id="290" r:id="rId4"/>
    <p:sldId id="287" r:id="rId5"/>
    <p:sldId id="291" r:id="rId6"/>
    <p:sldId id="292" r:id="rId7"/>
    <p:sldId id="293" r:id="rId8"/>
    <p:sldId id="294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20" r:id="rId19"/>
    <p:sldId id="306" r:id="rId20"/>
    <p:sldId id="307" r:id="rId21"/>
    <p:sldId id="288" r:id="rId22"/>
    <p:sldId id="308" r:id="rId23"/>
    <p:sldId id="309" r:id="rId24"/>
    <p:sldId id="274" r:id="rId25"/>
    <p:sldId id="275" r:id="rId26"/>
    <p:sldId id="276" r:id="rId27"/>
    <p:sldId id="310" r:id="rId28"/>
    <p:sldId id="311" r:id="rId29"/>
    <p:sldId id="313" r:id="rId30"/>
    <p:sldId id="312" r:id="rId31"/>
    <p:sldId id="314" r:id="rId32"/>
    <p:sldId id="315" r:id="rId33"/>
    <p:sldId id="316" r:id="rId34"/>
    <p:sldId id="317" r:id="rId35"/>
    <p:sldId id="318" r:id="rId36"/>
  </p:sldIdLst>
  <p:sldSz cx="12192000" cy="6858000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81362" autoAdjust="0"/>
  </p:normalViewPr>
  <p:slideViewPr>
    <p:cSldViewPr snapToGrid="0">
      <p:cViewPr varScale="1">
        <p:scale>
          <a:sx n="61" d="100"/>
          <a:sy n="6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3BBDC57-5563-4815-9994-7F96E304A347}" type="datetimeFigureOut">
              <a:rPr lang="he-IL" smtClean="0"/>
              <a:t>ב'/כסלו/תשע"ח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DE15FFF-4050-472D-9116-88264921E4A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0721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8D1411B-00E5-448F-91D8-373D2CD96D22}" type="datetimeFigureOut">
              <a:rPr lang="he-IL"/>
              <a:pPr>
                <a:defRPr/>
              </a:pPr>
              <a:t>ב'/כסלו/תשע"ח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noProof="0" smtClean="0"/>
              <a:t>לחץ כדי לערוך סגנונות טקסט של תבנית בסיס</a:t>
            </a:r>
          </a:p>
          <a:p>
            <a:pPr lvl="1"/>
            <a:r>
              <a:rPr lang="he-IL" noProof="0" smtClean="0"/>
              <a:t>רמה שנייה</a:t>
            </a:r>
          </a:p>
          <a:p>
            <a:pPr lvl="2"/>
            <a:r>
              <a:rPr lang="he-IL" noProof="0" smtClean="0"/>
              <a:t>רמה שלישית</a:t>
            </a:r>
          </a:p>
          <a:p>
            <a:pPr lvl="3"/>
            <a:r>
              <a:rPr lang="he-IL" noProof="0" smtClean="0"/>
              <a:t>רמה רביעית</a:t>
            </a:r>
          </a:p>
          <a:p>
            <a:pPr lvl="4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A61CA1-7385-4FD5-B196-55C552BEDEFD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5836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זחילת הערים והתרחבות הישובים אל השטח הפתוח גורם</a:t>
            </a:r>
            <a:r>
              <a:rPr lang="he-IL" baseline="0" dirty="0" smtClean="0"/>
              <a:t> ל</a:t>
            </a:r>
            <a:r>
              <a:rPr lang="he-IL" dirty="0" smtClean="0"/>
              <a:t>הצטמצמות קו המגע בין הפעילות</a:t>
            </a:r>
            <a:r>
              <a:rPr lang="he-IL" baseline="0" dirty="0" smtClean="0"/>
              <a:t> החקלאית ליישובים</a:t>
            </a:r>
            <a:endParaRPr lang="he-IL" dirty="0" smtClean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61CA1-7385-4FD5-B196-55C552BEDEFD}" type="slidenum">
              <a:rPr lang="he-IL" smtClean="0"/>
              <a:pPr>
                <a:defRPr/>
              </a:pPr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373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הפעילות</a:t>
            </a:r>
            <a:r>
              <a:rPr lang="he-IL" baseline="0" dirty="0" smtClean="0"/>
              <a:t> החקלאית בבסיסה גורמת ל</a:t>
            </a:r>
            <a:r>
              <a:rPr lang="he-IL" dirty="0" smtClean="0"/>
              <a:t>קונפליקטים</a:t>
            </a:r>
            <a:r>
              <a:rPr lang="he-IL" baseline="0" dirty="0" smtClean="0"/>
              <a:t> אך גם לא מעט יזמות מקומית קהילתית וולונטרית על בסיס הבנות</a:t>
            </a:r>
            <a:endParaRPr lang="he-IL" dirty="0" smtClean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61CA1-7385-4FD5-B196-55C552BEDEFD}" type="slidenum">
              <a:rPr lang="he-IL" smtClean="0"/>
              <a:pPr>
                <a:defRPr/>
              </a:pPr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399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עוצמת</a:t>
            </a:r>
            <a:r>
              <a:rPr lang="he-IL" baseline="0" dirty="0" smtClean="0"/>
              <a:t> הקונפליקט מגיעה עד מקרי קיצון של שינוי אורחות חיים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1111-FDF2-4CD3-9047-5D55CF8C017F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313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מאידך, עוצמת הקונפליקט מובילה ל</a:t>
            </a:r>
            <a:r>
              <a:rPr lang="he-IL" baseline="0" dirty="0" smtClean="0"/>
              <a:t>יוזמות </a:t>
            </a:r>
            <a:r>
              <a:rPr lang="he-IL" baseline="0" dirty="0" smtClean="0"/>
              <a:t>מקומית קהילתית וולונטרית על בסיס הבנות</a:t>
            </a:r>
            <a:endParaRPr lang="he-IL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1111-FDF2-4CD3-9047-5D55CF8C017F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839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981156" y="2022696"/>
            <a:ext cx="8149888" cy="2387600"/>
          </a:xfrm>
          <a:solidFill>
            <a:schemeClr val="bg1">
              <a:alpha val="50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981156" y="4502371"/>
            <a:ext cx="8149888" cy="1492029"/>
          </a:xfrm>
          <a:solidFill>
            <a:schemeClr val="bg1"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A42E0-9A56-4479-9271-08E61F44F4D7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204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D41C44E-5D7F-4E96-AAC9-7CFC043E52DB}" type="datetimeFigureOut">
              <a:rPr lang="he-IL"/>
              <a:pPr>
                <a:defRPr/>
              </a:pPr>
              <a:t>ב'/כסלו/תשע"ח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FC634-EA98-4B65-B2D5-1389430B26BD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31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D9F2A0-810E-4908-A586-7DC941656780}" type="datetimeFigureOut">
              <a:rPr lang="he-IL"/>
              <a:pPr>
                <a:defRPr/>
              </a:pPr>
              <a:t>ב'/כסלו/תשע"ח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3748-60C6-4CA4-8FB2-E2CF5512147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07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70C2E-9DE5-4014-91C0-701A3596815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20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995223" y="1977025"/>
            <a:ext cx="809781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3995223" y="4856751"/>
            <a:ext cx="8097817" cy="1112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E544B-0C37-4C76-B6AD-97A28C50F5B9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40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56D5089-7509-46F2-A1F2-AA38629CE2C8}" type="datetimeFigureOut">
              <a:rPr lang="he-IL"/>
              <a:pPr>
                <a:defRPr/>
              </a:pPr>
              <a:t>ב'/כסלו/תשע"ח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A622-EA33-4A2F-88DA-D9AF024C1C4B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06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1B0B909-01F2-47AF-B8DF-26A889487F79}" type="datetimeFigureOut">
              <a:rPr lang="he-IL"/>
              <a:pPr>
                <a:defRPr/>
              </a:pPr>
              <a:t>ב'/כסלו/תשע"ח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8C739-767D-473E-B639-7F4A78ED274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01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0B7D814-A0A6-46E2-9989-6B41F27BC65D}" type="datetimeFigureOut">
              <a:rPr lang="he-IL"/>
              <a:pPr>
                <a:defRPr/>
              </a:pPr>
              <a:t>ב'/כסלו/תשע"ח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EE38B-1278-4BF7-A46D-5A6C98657A0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95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BFA349-2B49-4571-9B89-303189F9A05C}" type="datetimeFigureOut">
              <a:rPr lang="he-IL"/>
              <a:pPr>
                <a:defRPr/>
              </a:pPr>
              <a:t>ב'/כסלו/תשע"ח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5B855-2EB5-4C78-84C7-5325EBE29A00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59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ECD6E24-D86E-4DF9-BFAD-C2F6A1CE1B0B}" type="datetimeFigureOut">
              <a:rPr lang="he-IL"/>
              <a:pPr>
                <a:defRPr/>
              </a:pPr>
              <a:t>ב'/כסלו/תשע"ח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FDF1E-C2E9-4086-A7EE-170E9C5B97A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623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95F2855-C72D-49B5-9E33-B95A04A4F997}" type="datetimeFigureOut">
              <a:rPr lang="he-IL"/>
              <a:pPr>
                <a:defRPr/>
              </a:pPr>
              <a:t>ב'/כסלו/תשע"ח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BA074-F20A-4BDC-923E-CF9D0FCE462F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00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81"/>
            <a:ext cx="3924300" cy="6858000"/>
          </a:xfrm>
          <a:prstGeom prst="rect">
            <a:avLst/>
          </a:prstGeom>
        </p:spPr>
      </p:pic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010025" y="12700"/>
            <a:ext cx="8116888" cy="132556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010025" y="1825625"/>
            <a:ext cx="8116888" cy="416877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DC011D-7CDF-4BCD-90A2-EA14AD792319}" type="slidenum">
              <a:rPr lang="he-IL"/>
              <a:pPr>
                <a:defRPr/>
              </a:pPr>
              <a:t>‹#›</a:t>
            </a:fld>
            <a:endParaRPr lang="he-IL"/>
          </a:p>
        </p:txBody>
      </p:sp>
      <p:pic>
        <p:nvPicPr>
          <p:cNvPr id="1030" name="תמונה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107" y="5994401"/>
            <a:ext cx="1338953" cy="82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מלבן 7"/>
          <p:cNvSpPr/>
          <p:nvPr/>
        </p:nvSpPr>
        <p:spPr>
          <a:xfrm>
            <a:off x="0" y="1371600"/>
            <a:ext cx="12192000" cy="4143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3" t="67418" r="22118" b="22425"/>
          <a:stretch/>
        </p:blipFill>
        <p:spPr bwMode="auto">
          <a:xfrm>
            <a:off x="6268761" y="6069013"/>
            <a:ext cx="1505502" cy="75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6" t="67418" r="35162" b="22955"/>
          <a:stretch/>
        </p:blipFill>
        <p:spPr bwMode="auto">
          <a:xfrm>
            <a:off x="5092700" y="6122064"/>
            <a:ext cx="1273244" cy="71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5" t="67418" r="47140" b="19262"/>
          <a:stretch/>
        </p:blipFill>
        <p:spPr bwMode="auto">
          <a:xfrm>
            <a:off x="3958655" y="6055268"/>
            <a:ext cx="1060309" cy="8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t="67418" r="59923" b="21225"/>
          <a:stretch/>
        </p:blipFill>
        <p:spPr bwMode="auto">
          <a:xfrm>
            <a:off x="7785100" y="6020796"/>
            <a:ext cx="2440108" cy="84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מועצה אזורית עמק חפר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6"/>
          <a:stretch/>
        </p:blipFill>
        <p:spPr bwMode="auto">
          <a:xfrm>
            <a:off x="10265171" y="6115527"/>
            <a:ext cx="718793" cy="70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70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xStyles>
    <p:titleStyle>
      <a:lvl1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1pPr>
      <a:lvl2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2pPr>
      <a:lvl3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3pPr>
      <a:lvl4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4pPr>
      <a:lvl5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5pPr>
      <a:lvl6pPr marL="4572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6pPr>
      <a:lvl7pPr marL="9144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7pPr>
      <a:lvl8pPr marL="13716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8pPr>
      <a:lvl9pPr marL="18288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9pPr>
    </p:titleStyle>
    <p:bodyStyle>
      <a:lvl1pPr marL="228600" indent="-228600" algn="r" rtl="1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" panose="020B0604020202020204" pitchFamily="34" charset="0"/>
        </a:defRPr>
      </a:lvl1pPr>
      <a:lvl2pPr marL="6858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r" rtl="1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upload.wikimedia.org/wikipedia/commons/a/ae/Rehoboth_a_right_to_farm_community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כותרת 1"/>
          <p:cNvSpPr>
            <a:spLocks noGrp="1"/>
          </p:cNvSpPr>
          <p:nvPr>
            <p:ph type="ctrTitle"/>
          </p:nvPr>
        </p:nvSpPr>
        <p:spPr bwMode="auto">
          <a:xfrm>
            <a:off x="3981450" y="2022475"/>
            <a:ext cx="8150225" cy="2387600"/>
          </a:xfrm>
          <a:solidFill>
            <a:schemeClr val="bg1">
              <a:alpha val="50195"/>
            </a:schemeClr>
          </a:solidFill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r"/>
            <a:r>
              <a:rPr lang="he-IL" sz="3800" dirty="0">
                <a:cs typeface="Arial Unicode MS" panose="020B0604020202020204" pitchFamily="34" charset="-128"/>
              </a:rPr>
              <a:t>ניטור חומרי הדברה באוויר </a:t>
            </a:r>
            <a:br>
              <a:rPr lang="he-IL" sz="3800" dirty="0">
                <a:cs typeface="Arial Unicode MS" panose="020B0604020202020204" pitchFamily="34" charset="-128"/>
              </a:rPr>
            </a:br>
            <a:r>
              <a:rPr lang="he-IL" sz="3800" dirty="0">
                <a:cs typeface="Arial Unicode MS" panose="020B0604020202020204" pitchFamily="34" charset="-128"/>
              </a:rPr>
              <a:t>כבסיס להסכמות בממשק </a:t>
            </a:r>
            <a:r>
              <a:rPr lang="he-IL" sz="3800" dirty="0" smtClean="0">
                <a:cs typeface="Arial Unicode MS" panose="020B0604020202020204" pitchFamily="34" charset="-128"/>
              </a:rPr>
              <a:t>חקלאות קהילה</a:t>
            </a:r>
            <a:endParaRPr lang="he-IL" altLang="he-IL" sz="3800" dirty="0" smtClean="0">
              <a:cs typeface="Arial Unicode MS" panose="020B0604020202020204" pitchFamily="34" charset="-128"/>
            </a:endParaRPr>
          </a:p>
        </p:txBody>
      </p:sp>
      <p:sp>
        <p:nvSpPr>
          <p:cNvPr id="12291" name="כותרת משנה 2"/>
          <p:cNvSpPr>
            <a:spLocks noGrp="1"/>
          </p:cNvSpPr>
          <p:nvPr>
            <p:ph type="subTitle" idx="1"/>
          </p:nvPr>
        </p:nvSpPr>
        <p:spPr bwMode="auto">
          <a:xfrm>
            <a:off x="3981450" y="4502151"/>
            <a:ext cx="8150225" cy="1466850"/>
          </a:xfrm>
          <a:solidFill>
            <a:schemeClr val="bg1">
              <a:alpha val="50195"/>
            </a:schemeClr>
          </a:solidFill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he-IL" dirty="0">
                <a:cs typeface="Arial Unicode MS" panose="020B0604020202020204" pitchFamily="34" charset="-128"/>
              </a:rPr>
              <a:t>כנס נקודת ח"ן</a:t>
            </a:r>
          </a:p>
          <a:p>
            <a:pPr algn="r"/>
            <a:r>
              <a:rPr lang="he-IL" dirty="0">
                <a:cs typeface="Arial Unicode MS" panose="020B0604020202020204" pitchFamily="34" charset="-128"/>
              </a:rPr>
              <a:t>22 </a:t>
            </a:r>
            <a:r>
              <a:rPr lang="he-IL" dirty="0" smtClean="0">
                <a:cs typeface="Arial Unicode MS" panose="020B0604020202020204" pitchFamily="34" charset="-128"/>
              </a:rPr>
              <a:t>נובמבר 2017</a:t>
            </a:r>
            <a:endParaRPr lang="he-IL" dirty="0"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b="1" dirty="0">
                <a:cs typeface="Arial Unicode MS" panose="020B0604020202020204" pitchFamily="34" charset="-128"/>
              </a:rPr>
              <a:t>פרק א: אסדרה ותקינה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e-IL" sz="3200" b="1" dirty="0">
                <a:cs typeface="Arial Unicode MS" panose="020B0604020202020204" pitchFamily="34" charset="-128"/>
              </a:rPr>
              <a:t>ממצאים עיקריים:</a:t>
            </a:r>
          </a:p>
          <a:p>
            <a:r>
              <a:rPr lang="he-IL" sz="3200" b="1" dirty="0">
                <a:cs typeface="Arial Unicode MS" panose="020B0604020202020204" pitchFamily="34" charset="-128"/>
              </a:rPr>
              <a:t>מחסור ברגולציה איכותית </a:t>
            </a:r>
          </a:p>
          <a:p>
            <a:pPr marL="0" indent="0">
              <a:buNone/>
            </a:pPr>
            <a:r>
              <a:rPr lang="he-IL" dirty="0">
                <a:cs typeface="Arial Unicode MS" panose="020B0604020202020204" pitchFamily="34" charset="-128"/>
              </a:rPr>
              <a:t>    מטרות, יעדים, אינטרסים חברתיים, ודאות</a:t>
            </a:r>
          </a:p>
          <a:p>
            <a:r>
              <a:rPr lang="he-IL" sz="3200" b="1" dirty="0">
                <a:cs typeface="Arial Unicode MS" panose="020B0604020202020204" pitchFamily="34" charset="-128"/>
              </a:rPr>
              <a:t>היעדר ראייה כוללת </a:t>
            </a:r>
          </a:p>
          <a:p>
            <a:pPr marL="0" indent="0">
              <a:buNone/>
            </a:pPr>
            <a:r>
              <a:rPr lang="he-IL" sz="3200" b="1" dirty="0">
                <a:cs typeface="Arial Unicode MS" panose="020B0604020202020204" pitchFamily="34" charset="-128"/>
              </a:rPr>
              <a:t>   </a:t>
            </a:r>
            <a:r>
              <a:rPr lang="he-IL" dirty="0">
                <a:cs typeface="Arial Unicode MS" panose="020B0604020202020204" pitchFamily="34" charset="-128"/>
              </a:rPr>
              <a:t>היקף הגנה מוגבל: מדבירים/מרססים, תושבים, בתי-ספר,   	</a:t>
            </a:r>
          </a:p>
          <a:p>
            <a:pPr marL="0" indent="0">
              <a:buNone/>
            </a:pPr>
            <a:r>
              <a:rPr lang="he-IL" dirty="0">
                <a:cs typeface="Arial Unicode MS" panose="020B0604020202020204" pitchFamily="34" charset="-128"/>
              </a:rPr>
              <a:t>   גינות ו/או היעדר הבחנה לדרכי חשיפה - מטוסי ריסוס, טרקטורים</a:t>
            </a:r>
          </a:p>
          <a:p>
            <a:r>
              <a:rPr lang="he-IL" sz="3200" b="1" dirty="0">
                <a:cs typeface="Arial Unicode MS" panose="020B0604020202020204" pitchFamily="34" charset="-128"/>
              </a:rPr>
              <a:t>שונות גבוהה בין מדינות </a:t>
            </a:r>
          </a:p>
          <a:p>
            <a:pPr marL="0" indent="0">
              <a:buNone/>
            </a:pPr>
            <a:r>
              <a:rPr lang="he-IL" dirty="0">
                <a:cs typeface="Arial Unicode MS" panose="020B0604020202020204" pitchFamily="34" charset="-128"/>
              </a:rPr>
              <a:t>    חקיקה מחייבת, תכניות וולונטריות, חובת סימון, קווים מנחים</a:t>
            </a:r>
          </a:p>
          <a:p>
            <a:r>
              <a:rPr lang="he-IL" sz="3200" b="1" dirty="0">
                <a:cs typeface="Arial Unicode MS" panose="020B0604020202020204" pitchFamily="34" charset="-128"/>
              </a:rPr>
              <a:t>היעדר סטנדרט ו/או ערכי סף מוסכמים </a:t>
            </a:r>
          </a:p>
          <a:p>
            <a:r>
              <a:rPr lang="he-IL" sz="3200" b="1" dirty="0">
                <a:cs typeface="Arial Unicode MS" panose="020B0604020202020204" pitchFamily="34" charset="-128"/>
              </a:rPr>
              <a:t>הערכת השפעות מוגבלת</a:t>
            </a:r>
          </a:p>
          <a:p>
            <a:pPr marL="0" indent="0">
              <a:buNone/>
            </a:pPr>
            <a:endParaRPr lang="he-IL" dirty="0">
              <a:cs typeface="Arial Unicode MS" panose="020B0604020202020204" pitchFamily="34" charset="-128"/>
            </a:endParaRPr>
          </a:p>
          <a:p>
            <a:endParaRPr lang="he-IL" dirty="0">
              <a:cs typeface="Arial Unicode MS" panose="020B0604020202020204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993" y="675481"/>
            <a:ext cx="23526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3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cs typeface="Arial Unicode MS" panose="020B0604020202020204" pitchFamily="34" charset="-128"/>
              </a:rPr>
              <a:t>Pesticide regulation in the </a:t>
            </a:r>
            <a:r>
              <a:rPr lang="en-US" sz="3600" dirty="0" smtClean="0">
                <a:cs typeface="Arial Unicode MS" panose="020B0604020202020204" pitchFamily="34" charset="-128"/>
              </a:rPr>
              <a:t>EU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e-IL" dirty="0">
                <a:cs typeface="Arial Unicode MS" panose="020B0604020202020204" pitchFamily="34" charset="-128"/>
              </a:rPr>
              <a:t>מגמות חדשות, רגולציה מחמירה</a:t>
            </a:r>
          </a:p>
          <a:p>
            <a:pPr marL="0" indent="0" algn="just">
              <a:buNone/>
            </a:pPr>
            <a:r>
              <a:rPr lang="he-IL" dirty="0" smtClean="0">
                <a:cs typeface="Arial Unicode MS" panose="020B0604020202020204" pitchFamily="34" charset="-128"/>
              </a:rPr>
              <a:t>◄</a:t>
            </a:r>
            <a:r>
              <a:rPr lang="he-IL" dirty="0">
                <a:cs typeface="Arial Unicode MS" panose="020B0604020202020204" pitchFamily="34" charset="-128"/>
              </a:rPr>
              <a:t>ריסוס מן האוויר: איסור מוחלט</a:t>
            </a:r>
          </a:p>
          <a:p>
            <a:pPr marL="0" indent="0" algn="just">
              <a:buNone/>
            </a:pPr>
            <a:r>
              <a:rPr lang="he-IL" dirty="0">
                <a:cs typeface="Arial Unicode MS" panose="020B0604020202020204" pitchFamily="34" charset="-128"/>
              </a:rPr>
              <a:t>◄מסגרת פעולה אזורית לשימוש בר-קיימא </a:t>
            </a:r>
            <a:r>
              <a:rPr lang="he-IL" dirty="0" smtClean="0">
                <a:cs typeface="Arial Unicode MS" panose="020B0604020202020204" pitchFamily="34" charset="-128"/>
              </a:rPr>
              <a:t>בחומרי</a:t>
            </a:r>
            <a:r>
              <a:rPr lang="en-US" dirty="0" smtClean="0">
                <a:cs typeface="Arial Unicode MS" panose="020B0604020202020204" pitchFamily="34" charset="-128"/>
              </a:rPr>
              <a:t> </a:t>
            </a:r>
            <a:r>
              <a:rPr lang="he-IL" dirty="0" smtClean="0">
                <a:cs typeface="Arial Unicode MS" panose="020B0604020202020204" pitchFamily="34" charset="-128"/>
              </a:rPr>
              <a:t>הדברה </a:t>
            </a:r>
          </a:p>
          <a:p>
            <a:pPr marL="0" indent="0" algn="just">
              <a:buNone/>
            </a:pPr>
            <a:r>
              <a:rPr lang="he-IL" dirty="0" smtClean="0">
                <a:cs typeface="Arial Unicode MS" panose="020B0604020202020204" pitchFamily="34" charset="-128"/>
              </a:rPr>
              <a:t>◄ </a:t>
            </a:r>
            <a:r>
              <a:rPr lang="he-IL" dirty="0">
                <a:cs typeface="Arial Unicode MS" panose="020B0604020202020204" pitchFamily="34" charset="-128"/>
              </a:rPr>
              <a:t>מנגנוני שיתוף הציבור</a:t>
            </a:r>
          </a:p>
          <a:p>
            <a:pPr marL="0" indent="0" algn="just">
              <a:buNone/>
            </a:pPr>
            <a:r>
              <a:rPr lang="he-IL" dirty="0">
                <a:cs typeface="Arial Unicode MS" panose="020B0604020202020204" pitchFamily="34" charset="-128"/>
              </a:rPr>
              <a:t>◄ גישת היזהרות מונעת</a:t>
            </a:r>
          </a:p>
          <a:p>
            <a:pPr marL="0" indent="0" algn="just">
              <a:buNone/>
            </a:pPr>
            <a:endParaRPr lang="he-IL" dirty="0">
              <a:cs typeface="Arial Unicode MS" panose="020B0604020202020204" pitchFamily="34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28" y="4162080"/>
            <a:ext cx="26098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0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שיטות וסוגי אסדרה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>
              <a:cs typeface="Arial Unicode MS" panose="020B0604020202020204" pitchFamily="34" charset="-128"/>
            </a:endParaRPr>
          </a:p>
        </p:txBody>
      </p:sp>
      <p:grpSp>
        <p:nvGrpSpPr>
          <p:cNvPr id="15" name="קבוצה 14"/>
          <p:cNvGrpSpPr/>
          <p:nvPr/>
        </p:nvGrpSpPr>
        <p:grpSpPr>
          <a:xfrm>
            <a:off x="4010025" y="1851504"/>
            <a:ext cx="8098424" cy="4119734"/>
            <a:chOff x="2433459" y="1646546"/>
            <a:chExt cx="8098424" cy="4119734"/>
          </a:xfrm>
        </p:grpSpPr>
        <p:sp>
          <p:nvSpPr>
            <p:cNvPr id="4" name="Rectangle 3"/>
            <p:cNvSpPr/>
            <p:nvPr/>
          </p:nvSpPr>
          <p:spPr>
            <a:xfrm>
              <a:off x="6991726" y="1691864"/>
              <a:ext cx="3528392" cy="72008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היעדר רגולציה</a:t>
              </a:r>
            </a:p>
            <a:p>
              <a:pPr algn="ctr"/>
              <a:r>
                <a:rPr lang="he-IL" dirty="0" smtClean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(בלגיה)</a:t>
              </a:r>
              <a:endParaRPr lang="he-IL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5" name="Straight Arrow Connector 5"/>
            <p:cNvCxnSpPr/>
            <p:nvPr/>
          </p:nvCxnSpPr>
          <p:spPr>
            <a:xfrm>
              <a:off x="6049750" y="2348880"/>
              <a:ext cx="10246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6"/>
            <p:cNvSpPr/>
            <p:nvPr/>
          </p:nvSpPr>
          <p:spPr>
            <a:xfrm>
              <a:off x="7003491" y="2675266"/>
              <a:ext cx="3528392" cy="100811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רגולציה וולונטרית: המלצות, הנחיות, תכנית וולונטרית</a:t>
              </a:r>
            </a:p>
            <a:p>
              <a:pPr algn="ctr"/>
              <a:r>
                <a:rPr lang="he-IL" dirty="0" smtClean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(שוויץ, יפן, צרפת, ארה"ב)</a:t>
              </a:r>
            </a:p>
            <a:p>
              <a:pPr algn="ctr"/>
              <a:endParaRPr lang="he-IL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7" name="Straight Arrow Connector 8"/>
            <p:cNvCxnSpPr/>
            <p:nvPr/>
          </p:nvCxnSpPr>
          <p:spPr>
            <a:xfrm>
              <a:off x="8777193" y="3699144"/>
              <a:ext cx="0" cy="216024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9"/>
            <p:cNvSpPr/>
            <p:nvPr/>
          </p:nvSpPr>
          <p:spPr>
            <a:xfrm>
              <a:off x="6991726" y="3979169"/>
              <a:ext cx="3528392" cy="74385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רגולציה מחייבת</a:t>
              </a:r>
            </a:p>
            <a:p>
              <a:pPr algn="ctr"/>
              <a:r>
                <a:rPr lang="he-IL" dirty="0" smtClean="0">
                  <a:solidFill>
                    <a:schemeClr val="tx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(סלובניה, הולנד)</a:t>
              </a:r>
              <a:endParaRPr lang="he-IL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9" name="Straight Arrow Connector 4"/>
            <p:cNvCxnSpPr/>
            <p:nvPr/>
          </p:nvCxnSpPr>
          <p:spPr>
            <a:xfrm flipH="1">
              <a:off x="6605978" y="4379934"/>
              <a:ext cx="291152" cy="12142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447025" y="4288952"/>
              <a:ext cx="4143186" cy="14773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1">
              <a:spAutoFit/>
            </a:bodyPr>
            <a:lstStyle/>
            <a:p>
              <a:pPr algn="just" rtl="1"/>
              <a:r>
                <a:rPr lang="he-IL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סלובניה:</a:t>
              </a:r>
              <a:r>
                <a:rPr lang="he-IL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דרכי </a:t>
              </a:r>
              <a:r>
                <a:rPr lang="he-IL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ריסוס ספציפיות (</a:t>
              </a:r>
              <a:r>
                <a:rPr lang="en-US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tractor mounted sprayers and </a:t>
              </a:r>
              <a:r>
                <a:rPr lang="en-US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motorised</a:t>
              </a:r>
              <a:r>
                <a:rPr lang="en-US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knapsack sprayers</a:t>
              </a:r>
              <a:r>
                <a:rPr lang="he-IL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) אסורות במרחק של 20 מטרים מאזורי מגורים, גני ילדים, בתי ספר, מגרשי משחקים וספורט ומגורים.</a:t>
              </a:r>
            </a:p>
          </p:txBody>
        </p:sp>
        <p:sp>
          <p:nvSpPr>
            <p:cNvPr id="11" name="Rectangle 20"/>
            <p:cNvSpPr/>
            <p:nvPr/>
          </p:nvSpPr>
          <p:spPr>
            <a:xfrm flipH="1">
              <a:off x="2433459" y="1646546"/>
              <a:ext cx="4170319" cy="175432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 rtl="1"/>
              <a:r>
                <a:rPr lang="he-IL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הולנד: </a:t>
              </a:r>
              <a:r>
                <a:rPr lang="he-IL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הגבלת בנייתם </a:t>
              </a:r>
              <a:r>
                <a:rPr lang="he-IL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של בנייני מגורים למרחק של 10-50 מטרים לפחות מאזורים בהם משתמשים בקביעות בחומרי הדברה. </a:t>
              </a:r>
              <a:r>
                <a:rPr lang="he-IL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החל </a:t>
              </a:r>
              <a:r>
                <a:rPr lang="he-IL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מ-2011 נאסר השימוש בחומרי הדברה באמצעות ריסוס מן האוויר (</a:t>
              </a:r>
              <a:r>
                <a:rPr lang="en-US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aerial spraying</a:t>
              </a:r>
              <a:r>
                <a:rPr lang="he-IL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). </a:t>
              </a:r>
              <a:endPara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12" name="Straight Arrow Connector 23"/>
            <p:cNvCxnSpPr/>
            <p:nvPr/>
          </p:nvCxnSpPr>
          <p:spPr>
            <a:xfrm flipH="1" flipV="1">
              <a:off x="5202606" y="3479702"/>
              <a:ext cx="1763640" cy="85765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8"/>
          <p:cNvCxnSpPr/>
          <p:nvPr/>
        </p:nvCxnSpPr>
        <p:spPr>
          <a:xfrm>
            <a:off x="10348499" y="2669127"/>
            <a:ext cx="0" cy="21602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9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דרישת הודעה מוקדמת לתושבים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2400" b="1" dirty="0" smtClean="0">
                <a:cs typeface="Arial Unicode MS" panose="020B0604020202020204" pitchFamily="34" charset="-128"/>
              </a:rPr>
              <a:t>סלובניה</a:t>
            </a:r>
            <a:r>
              <a:rPr lang="he-IL" sz="2400" b="1" dirty="0">
                <a:cs typeface="Arial Unicode MS" panose="020B0604020202020204" pitchFamily="34" charset="-128"/>
              </a:rPr>
              <a:t>: </a:t>
            </a:r>
            <a:r>
              <a:rPr lang="he-IL" sz="2400" dirty="0">
                <a:cs typeface="Arial Unicode MS" panose="020B0604020202020204" pitchFamily="34" charset="-128"/>
              </a:rPr>
              <a:t>נדרשת הודעה 24 שעות מראש </a:t>
            </a:r>
            <a:r>
              <a:rPr lang="he-IL" sz="2400" dirty="0" smtClean="0">
                <a:cs typeface="Arial Unicode MS" panose="020B0604020202020204" pitchFamily="34" charset="-128"/>
              </a:rPr>
              <a:t>לרשות                המקומית </a:t>
            </a:r>
            <a:r>
              <a:rPr lang="he-IL" sz="2400" dirty="0">
                <a:cs typeface="Arial Unicode MS" panose="020B0604020202020204" pitchFamily="34" charset="-128"/>
              </a:rPr>
              <a:t>לפני הדברה בקרבת מגורים</a:t>
            </a:r>
            <a:r>
              <a:rPr lang="he-IL" sz="2400" dirty="0" smtClean="0">
                <a:cs typeface="Arial Unicode MS" panose="020B0604020202020204" pitchFamily="34" charset="-128"/>
              </a:rPr>
              <a:t>, גני </a:t>
            </a:r>
            <a:r>
              <a:rPr lang="he-IL" sz="2400" dirty="0">
                <a:cs typeface="Arial Unicode MS" panose="020B0604020202020204" pitchFamily="34" charset="-128"/>
              </a:rPr>
              <a:t>ילדים, </a:t>
            </a:r>
            <a:r>
              <a:rPr lang="he-IL" sz="2400" dirty="0" smtClean="0">
                <a:cs typeface="Arial Unicode MS" panose="020B0604020202020204" pitchFamily="34" charset="-128"/>
              </a:rPr>
              <a:t>                       בתי </a:t>
            </a:r>
            <a:r>
              <a:rPr lang="he-IL" sz="2400" dirty="0">
                <a:cs typeface="Arial Unicode MS" panose="020B0604020202020204" pitchFamily="34" charset="-128"/>
              </a:rPr>
              <a:t>ספר, מגרשי משחקים</a:t>
            </a:r>
          </a:p>
          <a:p>
            <a:endParaRPr lang="he-IL" b="1" dirty="0" smtClean="0"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he-IL" sz="2400" b="1" dirty="0" err="1" smtClean="0">
                <a:cs typeface="Arial Unicode MS" panose="020B0604020202020204" pitchFamily="34" charset="-128"/>
              </a:rPr>
              <a:t>נורווגיה</a:t>
            </a:r>
            <a:r>
              <a:rPr lang="he-IL" sz="2400" b="1" dirty="0">
                <a:cs typeface="Arial Unicode MS" panose="020B0604020202020204" pitchFamily="34" charset="-128"/>
              </a:rPr>
              <a:t>:</a:t>
            </a:r>
            <a:r>
              <a:rPr lang="he-IL" sz="2400" dirty="0">
                <a:cs typeface="Arial Unicode MS" panose="020B0604020202020204" pitchFamily="34" charset="-128"/>
              </a:rPr>
              <a:t> הודעה לפני ריסוס </a:t>
            </a:r>
            <a:r>
              <a:rPr lang="he-IL" sz="2400" dirty="0" smtClean="0">
                <a:cs typeface="Arial Unicode MS" panose="020B0604020202020204" pitchFamily="34" charset="-128"/>
              </a:rPr>
              <a:t>ביערות</a:t>
            </a:r>
          </a:p>
          <a:p>
            <a:endParaRPr lang="he-IL" sz="2400" dirty="0" smtClean="0">
              <a:cs typeface="Arial Unicode MS" panose="020B0604020202020204" pitchFamily="34" charset="-128"/>
            </a:endParaRPr>
          </a:p>
          <a:p>
            <a:endParaRPr lang="he-IL" sz="2400" dirty="0"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he-IL" sz="2400" b="1" dirty="0">
                <a:cs typeface="Arial Unicode MS" panose="020B0604020202020204" pitchFamily="34" charset="-128"/>
              </a:rPr>
              <a:t>יפן:</a:t>
            </a:r>
            <a:r>
              <a:rPr lang="he-IL" sz="2400" dirty="0">
                <a:cs typeface="Arial Unicode MS" panose="020B0604020202020204" pitchFamily="34" charset="-128"/>
              </a:rPr>
              <a:t> המלצה למתן הודעה מוקדמת</a:t>
            </a:r>
          </a:p>
          <a:p>
            <a:endParaRPr lang="he-IL" sz="2400" dirty="0">
              <a:cs typeface="Arial Unicode MS" panose="020B0604020202020204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36" y="3404612"/>
            <a:ext cx="1391833" cy="101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19" y="1872923"/>
            <a:ext cx="1708398" cy="11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19" y="4641255"/>
            <a:ext cx="1872208" cy="124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הכשרה ספציפית לריסוס בקרבת </a:t>
            </a:r>
            <a:r>
              <a:rPr lang="he-IL" sz="3600" dirty="0" smtClean="0">
                <a:cs typeface="Arial Unicode MS" panose="020B0604020202020204" pitchFamily="34" charset="-128"/>
              </a:rPr>
              <a:t/>
            </a:r>
            <a:br>
              <a:rPr lang="he-IL" sz="3600" dirty="0" smtClean="0">
                <a:cs typeface="Arial Unicode MS" panose="020B0604020202020204" pitchFamily="34" charset="-128"/>
              </a:rPr>
            </a:br>
            <a:r>
              <a:rPr lang="he-IL" sz="3600" dirty="0" smtClean="0">
                <a:cs typeface="Arial Unicode MS" panose="020B0604020202020204" pitchFamily="34" charset="-128"/>
              </a:rPr>
              <a:t>אזורי </a:t>
            </a:r>
            <a:r>
              <a:rPr lang="he-IL" sz="3600" dirty="0">
                <a:cs typeface="Arial Unicode MS" panose="020B0604020202020204" pitchFamily="34" charset="-128"/>
              </a:rPr>
              <a:t>מגורים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e-IL" sz="2400" dirty="0">
                <a:cs typeface="Arial Unicode MS" panose="020B0604020202020204" pitchFamily="34" charset="-128"/>
              </a:rPr>
              <a:t>קיים באורח מחייב בחלק מהמדינות (הולנד, בריטניה, נורבגיה, סלובניה), כתנאי למתן רישיון לעסוק בריסוס חקלאי</a:t>
            </a:r>
          </a:p>
          <a:p>
            <a:pPr algn="just"/>
            <a:r>
              <a:rPr lang="he-IL" sz="2400" dirty="0">
                <a:cs typeface="Arial Unicode MS" panose="020B0604020202020204" pitchFamily="34" charset="-128"/>
              </a:rPr>
              <a:t>קיים, אך אינו מחייב (יפן)</a:t>
            </a:r>
          </a:p>
          <a:p>
            <a:endParaRPr lang="he-IL" dirty="0">
              <a:cs typeface="Arial Unicode MS" panose="020B0604020202020204" pitchFamily="34" charset="-128"/>
            </a:endParaRPr>
          </a:p>
          <a:p>
            <a:endParaRPr lang="he-IL" dirty="0">
              <a:cs typeface="Arial Unicode MS" panose="020B0604020202020204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87" y="3626070"/>
            <a:ext cx="5219507" cy="226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4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מנגנוני היוועצות עם הציבור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2400" b="1" dirty="0">
                <a:cs typeface="Arial Unicode MS" panose="020B0604020202020204" pitchFamily="34" charset="-128"/>
              </a:rPr>
              <a:t>הולנד</a:t>
            </a:r>
            <a:r>
              <a:rPr lang="he-IL" sz="2400" dirty="0">
                <a:cs typeface="Arial Unicode MS" panose="020B0604020202020204" pitchFamily="34" charset="-128"/>
              </a:rPr>
              <a:t>: באמצעות הכנת תכניות פעולה </a:t>
            </a:r>
            <a:r>
              <a:rPr lang="en-US" sz="2400" dirty="0">
                <a:cs typeface="Arial Unicode MS" panose="020B0604020202020204" pitchFamily="34" charset="-128"/>
              </a:rPr>
              <a:t>action plans</a:t>
            </a:r>
            <a:endParaRPr lang="he-IL" sz="2400" dirty="0"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he-IL" sz="2400" b="1" dirty="0" smtClean="0"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he-IL" sz="2400" b="1" dirty="0" smtClean="0">
                <a:cs typeface="Arial Unicode MS" panose="020B0604020202020204" pitchFamily="34" charset="-128"/>
              </a:rPr>
              <a:t>בריטניה</a:t>
            </a:r>
            <a:r>
              <a:rPr lang="he-IL" sz="2400" dirty="0">
                <a:cs typeface="Arial Unicode MS" panose="020B0604020202020204" pitchFamily="34" charset="-128"/>
              </a:rPr>
              <a:t>: היוועצות עם הציבור, סדנאות וקורסים. </a:t>
            </a:r>
          </a:p>
          <a:p>
            <a:pPr marL="0" indent="0">
              <a:buNone/>
            </a:pPr>
            <a:r>
              <a:rPr lang="he-IL" sz="2400" dirty="0">
                <a:cs typeface="Arial Unicode MS" panose="020B0604020202020204" pitchFamily="34" charset="-128"/>
              </a:rPr>
              <a:t>למשל: סדנא על חשיפה לחומרי הדברה של מפעילים, עובדים חקלאיים ותושבים</a:t>
            </a:r>
          </a:p>
          <a:p>
            <a:endParaRPr lang="he-IL" sz="2400" dirty="0"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0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Arial Unicode MS" panose="020B0604020202020204" pitchFamily="34" charset="-128"/>
              </a:rPr>
              <a:t>תקנים / ערכי </a:t>
            </a:r>
            <a:r>
              <a:rPr lang="he-IL" dirty="0">
                <a:cs typeface="Arial Unicode MS" panose="020B0604020202020204" pitchFamily="34" charset="-128"/>
              </a:rPr>
              <a:t>סף 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e-IL" sz="2400" dirty="0">
                <a:cs typeface="Arial Unicode MS" panose="020B0604020202020204" pitchFamily="34" charset="-128"/>
              </a:rPr>
              <a:t>בקנדה, בריטניה ועוד - לא קיימים עבור חומרי הדברה באוויר </a:t>
            </a:r>
            <a:endParaRPr lang="he-IL" sz="2400" dirty="0" smtClean="0">
              <a:cs typeface="Arial Unicode MS" panose="020B0604020202020204" pitchFamily="34" charset="-128"/>
            </a:endParaRPr>
          </a:p>
          <a:p>
            <a:pPr algn="just"/>
            <a:endParaRPr lang="he-IL" sz="2400" dirty="0">
              <a:cs typeface="Arial Unicode MS" panose="020B0604020202020204" pitchFamily="34" charset="-128"/>
            </a:endParaRPr>
          </a:p>
          <a:p>
            <a:pPr algn="just"/>
            <a:r>
              <a:rPr lang="he-IL" sz="2400" dirty="0">
                <a:cs typeface="Arial Unicode MS" panose="020B0604020202020204" pitchFamily="34" charset="-128"/>
              </a:rPr>
              <a:t>באוסטרליה - הערכה מוגבלת של רמות חשיפה באוויר </a:t>
            </a:r>
          </a:p>
          <a:p>
            <a:pPr algn="just"/>
            <a:endParaRPr lang="he-IL" sz="2400" dirty="0" smtClean="0">
              <a:cs typeface="Arial Unicode MS" panose="020B0604020202020204" pitchFamily="34" charset="-128"/>
            </a:endParaRPr>
          </a:p>
          <a:p>
            <a:pPr algn="just"/>
            <a:r>
              <a:rPr lang="he-IL" sz="2400" dirty="0" smtClean="0">
                <a:cs typeface="Arial Unicode MS" panose="020B0604020202020204" pitchFamily="34" charset="-128"/>
              </a:rPr>
              <a:t>ישנם </a:t>
            </a:r>
            <a:r>
              <a:rPr lang="he-IL" sz="2400" dirty="0">
                <a:cs typeface="Arial Unicode MS" panose="020B0604020202020204" pitchFamily="34" charset="-128"/>
              </a:rPr>
              <a:t>ערכי סף בקליפורניה וטקסס</a:t>
            </a:r>
          </a:p>
          <a:p>
            <a:pPr marL="0" indent="0" algn="just">
              <a:buNone/>
            </a:pPr>
            <a:endParaRPr lang="he-IL" sz="2400" dirty="0">
              <a:cs typeface="Arial Unicode MS" panose="020B0604020202020204" pitchFamily="34" charset="-128"/>
            </a:endParaRPr>
          </a:p>
          <a:p>
            <a:pPr algn="just"/>
            <a:endParaRPr lang="he-IL" sz="2400" dirty="0"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9819" r="21994" b="22994"/>
          <a:stretch/>
        </p:blipFill>
        <p:spPr bwMode="auto">
          <a:xfrm>
            <a:off x="3908778" y="725214"/>
            <a:ext cx="8283222" cy="422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8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>
                <a:cs typeface="Arial Unicode MS" panose="020B0604020202020204" pitchFamily="34" charset="-128"/>
              </a:rPr>
              <a:t>מה בעולם?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 algn="just" defTabSz="720000"/>
            <a:r>
              <a:rPr lang="he-IL" sz="2400" b="1" dirty="0">
                <a:cs typeface="Arial Unicode MS" panose="020B0604020202020204" pitchFamily="34" charset="-128"/>
              </a:rPr>
              <a:t>ארה"ב </a:t>
            </a:r>
            <a:r>
              <a:rPr lang="en-US" sz="2400" b="1" dirty="0">
                <a:cs typeface="Arial Unicode MS" panose="020B0604020202020204" pitchFamily="34" charset="-128"/>
              </a:rPr>
              <a:t>right to farm</a:t>
            </a:r>
            <a:r>
              <a:rPr lang="he-IL" sz="2400" dirty="0">
                <a:cs typeface="Arial Unicode MS" panose="020B0604020202020204" pitchFamily="34" charset="-128"/>
              </a:rPr>
              <a:t>: החוק קובע כי אדם שעבר לגור בישוב חקלאי, שבו החקלאות קדמה למגורים, לא יכול לתבוע את החקלאים בסוגיות סביבתיות הקשורות לפעילות החקלאית השוטפת והמקובלת.</a:t>
            </a:r>
          </a:p>
          <a:p>
            <a:pPr marL="342900" indent="-342900" algn="just" defTabSz="720000"/>
            <a:r>
              <a:rPr lang="he-IL" sz="2400" b="1" dirty="0">
                <a:cs typeface="Arial Unicode MS" panose="020B0604020202020204" pitchFamily="34" charset="-128"/>
              </a:rPr>
              <a:t>באוסטרליה:</a:t>
            </a:r>
            <a:r>
              <a:rPr lang="he-IL" sz="2400" dirty="0">
                <a:cs typeface="Arial Unicode MS" panose="020B0604020202020204" pitchFamily="34" charset="-128"/>
              </a:rPr>
              <a:t> יזם שמקים שכונת מגורים באזור חקלאי צריך </a:t>
            </a:r>
            <a:r>
              <a:rPr lang="he-IL" sz="2400" u="sng" dirty="0">
                <a:cs typeface="Arial Unicode MS" panose="020B0604020202020204" pitchFamily="34" charset="-128"/>
              </a:rPr>
              <a:t>על חשבונו </a:t>
            </a:r>
            <a:r>
              <a:rPr lang="he-IL" sz="2400" dirty="0">
                <a:cs typeface="Arial Unicode MS" panose="020B0604020202020204" pitchFamily="34" charset="-128"/>
              </a:rPr>
              <a:t>לשמור על רצועות חייץ בין השטח החקלאי המעובד לבין שטחי המגורים.</a:t>
            </a:r>
          </a:p>
          <a:p>
            <a:pPr marL="342900" indent="-342900" algn="just" defTabSz="720000"/>
            <a:r>
              <a:rPr lang="he-IL" sz="2400" dirty="0">
                <a:cs typeface="Arial Unicode MS" panose="020B0604020202020204" pitchFamily="34" charset="-128"/>
              </a:rPr>
              <a:t>היזם מחויב ליידע את </a:t>
            </a:r>
            <a:r>
              <a:rPr lang="he-IL" sz="2400" dirty="0" err="1">
                <a:cs typeface="Arial Unicode MS" panose="020B0604020202020204" pitchFamily="34" charset="-128"/>
              </a:rPr>
              <a:t>רוכשי</a:t>
            </a:r>
            <a:r>
              <a:rPr lang="he-IL" sz="2400" dirty="0">
                <a:cs typeface="Arial Unicode MS" panose="020B0604020202020204" pitchFamily="34" charset="-128"/>
              </a:rPr>
              <a:t> הבתים בדבר המשמעויות הסביבתיות של מגורים בסמוך לשטחים חקלאיים, לפני הרכישה.</a:t>
            </a:r>
          </a:p>
          <a:p>
            <a:pPr marL="342900" indent="-342900" algn="just" defTabSz="720000"/>
            <a:r>
              <a:rPr lang="he-IL" sz="2400" b="1" dirty="0">
                <a:cs typeface="Arial Unicode MS" panose="020B0604020202020204" pitchFamily="34" charset="-128"/>
              </a:rPr>
              <a:t>בהולנד</a:t>
            </a:r>
            <a:r>
              <a:rPr lang="he-IL" sz="2400" dirty="0">
                <a:cs typeface="Arial Unicode MS" panose="020B0604020202020204" pitchFamily="34" charset="-128"/>
              </a:rPr>
              <a:t>: איסור לבנות למגורים באזורים שחשופים לריסוסים באופן תדיר</a:t>
            </a:r>
            <a:r>
              <a:rPr lang="he-IL" sz="2400" dirty="0" smtClean="0">
                <a:cs typeface="Arial Unicode MS" panose="020B0604020202020204" pitchFamily="34" charset="-128"/>
              </a:rPr>
              <a:t>.</a:t>
            </a:r>
            <a:endParaRPr lang="en-US" sz="2400" dirty="0">
              <a:cs typeface="Arial Unicode MS" panose="020B0604020202020204" pitchFamily="34" charset="-128"/>
            </a:endParaRPr>
          </a:p>
        </p:txBody>
      </p:sp>
      <p:pic>
        <p:nvPicPr>
          <p:cNvPr id="4" name="Picture 2" descr="File:Rehoboth a right to farm community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3"/>
          <a:stretch/>
        </p:blipFill>
        <p:spPr bwMode="auto">
          <a:xfrm>
            <a:off x="15767" y="-3065"/>
            <a:ext cx="3894082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3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>
                <a:cs typeface="Arial Unicode MS" panose="020B0604020202020204" pitchFamily="34" charset="-128"/>
              </a:rPr>
              <a:t>מה בישראל?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e-IL" sz="2400" b="1" dirty="0">
                <a:solidFill>
                  <a:prstClr val="black"/>
                </a:solidFill>
                <a:cs typeface="Arial Unicode MS" panose="020B0604020202020204" pitchFamily="34" charset="-128"/>
              </a:rPr>
              <a:t>החוק: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 איסור על ריסוס בחומרי הדברה מדרגה 1 ו-2 (רעיל ביותר ורעיל) במרחק של 50 מ' </a:t>
            </a:r>
            <a:r>
              <a:rPr lang="he-IL" sz="2400" u="sng" dirty="0">
                <a:solidFill>
                  <a:prstClr val="black"/>
                </a:solidFill>
                <a:cs typeface="Arial Unicode MS" panose="020B0604020202020204" pitchFamily="34" charset="-128"/>
              </a:rPr>
              <a:t>מכל מבנה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, והגבלות על שימוש בטווח שבין 50-100 מ' ממבנים. אין מגבלה על שימוש בחומרים בדרגת רעילות נמוכה יותר. </a:t>
            </a:r>
          </a:p>
          <a:p>
            <a:pPr algn="just"/>
            <a:endParaRPr lang="he-IL" dirty="0">
              <a:cs typeface="Arial Unicode MS" panose="020B0604020202020204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7499" t="25023" r="26604" b="29199"/>
          <a:stretch/>
        </p:blipFill>
        <p:spPr bwMode="auto">
          <a:xfrm>
            <a:off x="5099461" y="3197135"/>
            <a:ext cx="5938015" cy="273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71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הצטמצמות קו המגע בין החקלאות </a:t>
            </a:r>
            <a:r>
              <a:rPr lang="he-IL" sz="3600" dirty="0" smtClean="0">
                <a:cs typeface="Arial Unicode MS" panose="020B0604020202020204" pitchFamily="34" charset="-128"/>
              </a:rPr>
              <a:t/>
            </a:r>
            <a:br>
              <a:rPr lang="he-IL" sz="3600" dirty="0" smtClean="0">
                <a:cs typeface="Arial Unicode MS" panose="020B0604020202020204" pitchFamily="34" charset="-128"/>
              </a:rPr>
            </a:br>
            <a:r>
              <a:rPr lang="he-IL" sz="3600" dirty="0" smtClean="0">
                <a:cs typeface="Arial Unicode MS" panose="020B0604020202020204" pitchFamily="34" charset="-128"/>
              </a:rPr>
              <a:t>לעיר ולכפר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>
              <a:cs typeface="Arial Unicode MS" panose="020B0604020202020204" pitchFamily="34" charset="-128"/>
            </a:endParaRPr>
          </a:p>
        </p:txBody>
      </p:sp>
      <p:pic>
        <p:nvPicPr>
          <p:cNvPr id="4" name="Picture 11"/>
          <p:cNvPicPr/>
          <p:nvPr/>
        </p:nvPicPr>
        <p:blipFill rotWithShape="1"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193" r="4258" b="-7303"/>
          <a:stretch/>
        </p:blipFill>
        <p:spPr>
          <a:xfrm>
            <a:off x="4037320" y="1852921"/>
            <a:ext cx="8089593" cy="442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7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>
                <a:cs typeface="Arial Unicode MS" panose="020B0604020202020204" pitchFamily="34" charset="-128"/>
              </a:rPr>
              <a:t>מה בישראל?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707117" y="1825625"/>
            <a:ext cx="6419796" cy="416877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buNone/>
              <a:defRPr/>
            </a:pPr>
            <a:r>
              <a:rPr lang="he-IL" sz="2400" b="1" dirty="0">
                <a:solidFill>
                  <a:prstClr val="black"/>
                </a:solidFill>
                <a:cs typeface="Arial Unicode MS" panose="020B0604020202020204" pitchFamily="34" charset="-128"/>
              </a:rPr>
              <a:t>עמדת משרד הגנת הסביבה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: </a:t>
            </a:r>
            <a:endParaRPr lang="he-IL" sz="2400" dirty="0" smtClean="0">
              <a:solidFill>
                <a:prstClr val="black"/>
              </a:solidFill>
              <a:cs typeface="Arial Unicode MS" panose="020B0604020202020204" pitchFamily="34" charset="-128"/>
            </a:endParaRPr>
          </a:p>
          <a:p>
            <a:pPr marL="0" indent="0" algn="just">
              <a:spcBef>
                <a:spcPts val="600"/>
              </a:spcBef>
              <a:buNone/>
              <a:defRPr/>
            </a:pPr>
            <a:r>
              <a:rPr lang="he-IL" sz="2400" dirty="0" smtClean="0">
                <a:solidFill>
                  <a:prstClr val="black"/>
                </a:solidFill>
                <a:cs typeface="Arial Unicode MS" panose="020B0604020202020204" pitchFamily="34" charset="-128"/>
              </a:rPr>
              <a:t>צמצום 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חשיפה של תושבים לחומרי הדברה. </a:t>
            </a:r>
            <a:r>
              <a:rPr lang="he-IL" sz="2400" dirty="0" smtClean="0">
                <a:solidFill>
                  <a:prstClr val="black"/>
                </a:solidFill>
                <a:cs typeface="Arial Unicode MS" panose="020B0604020202020204" pitchFamily="34" charset="-128"/>
              </a:rPr>
              <a:t>                               כל 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תכנית בינוי בקרבת שטחי חקלאות תיבחן בנושא </a:t>
            </a:r>
            <a:r>
              <a:rPr lang="he-IL" sz="2400" dirty="0" smtClean="0">
                <a:solidFill>
                  <a:prstClr val="black"/>
                </a:solidFill>
                <a:cs typeface="Arial Unicode MS" panose="020B0604020202020204" pitchFamily="34" charset="-128"/>
              </a:rPr>
              <a:t>             השפעת 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החקלאות על המגורים. יש להימנע מהקמת </a:t>
            </a:r>
            <a:r>
              <a:rPr lang="he-IL" sz="2400" dirty="0" smtClean="0">
                <a:solidFill>
                  <a:prstClr val="black"/>
                </a:solidFill>
                <a:cs typeface="Arial Unicode MS" panose="020B0604020202020204" pitchFamily="34" charset="-128"/>
              </a:rPr>
              <a:t>               מוסדות 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חינוך בצמידות לשטחים חקלאיים. </a:t>
            </a:r>
          </a:p>
          <a:p>
            <a:pPr marL="457200" indent="-457200" algn="just">
              <a:spcBef>
                <a:spcPts val="600"/>
              </a:spcBef>
              <a:buFontTx/>
              <a:buAutoNum type="arabicPeriod"/>
              <a:defRPr/>
            </a:pPr>
            <a:endParaRPr lang="he-IL" sz="2400" b="1" dirty="0" smtClean="0">
              <a:solidFill>
                <a:prstClr val="black"/>
              </a:solidFill>
              <a:cs typeface="Arial Unicode MS" panose="020B0604020202020204" pitchFamily="34" charset="-128"/>
            </a:endParaRPr>
          </a:p>
          <a:p>
            <a:pPr marL="0" indent="0" algn="just">
              <a:spcBef>
                <a:spcPts val="600"/>
              </a:spcBef>
              <a:buNone/>
              <a:defRPr/>
            </a:pPr>
            <a:r>
              <a:rPr lang="he-IL" sz="2400" b="1" dirty="0" smtClean="0">
                <a:solidFill>
                  <a:prstClr val="black"/>
                </a:solidFill>
                <a:cs typeface="Arial Unicode MS" panose="020B0604020202020204" pitchFamily="34" charset="-128"/>
              </a:rPr>
              <a:t>עמדת </a:t>
            </a:r>
            <a:r>
              <a:rPr lang="he-IL" sz="2400" b="1" dirty="0">
                <a:solidFill>
                  <a:prstClr val="black"/>
                </a:solidFill>
                <a:cs typeface="Arial Unicode MS" panose="020B0604020202020204" pitchFamily="34" charset="-128"/>
              </a:rPr>
              <a:t>משרד החקלאות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: </a:t>
            </a:r>
            <a:endParaRPr lang="he-IL" sz="2400" dirty="0" smtClean="0">
              <a:solidFill>
                <a:prstClr val="black"/>
              </a:solidFill>
              <a:cs typeface="Arial Unicode MS" panose="020B0604020202020204" pitchFamily="34" charset="-128"/>
            </a:endParaRPr>
          </a:p>
          <a:p>
            <a:pPr marL="0" indent="0" algn="just">
              <a:spcBef>
                <a:spcPts val="600"/>
              </a:spcBef>
              <a:buNone/>
              <a:defRPr/>
            </a:pPr>
            <a:r>
              <a:rPr lang="he-IL" sz="2400" dirty="0" smtClean="0">
                <a:solidFill>
                  <a:prstClr val="black"/>
                </a:solidFill>
                <a:cs typeface="Arial Unicode MS" panose="020B0604020202020204" pitchFamily="34" charset="-128"/>
              </a:rPr>
              <a:t>אזורי 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חייץ מהשטח החקלאי צריכים להיקבע בתחום </a:t>
            </a:r>
            <a:r>
              <a:rPr lang="he-IL" sz="2400" dirty="0" smtClean="0">
                <a:solidFill>
                  <a:prstClr val="black"/>
                </a:solidFill>
                <a:cs typeface="Arial Unicode MS" panose="020B0604020202020204" pitchFamily="34" charset="-128"/>
              </a:rPr>
              <a:t>                  האזור </a:t>
            </a:r>
            <a:r>
              <a:rPr lang="he-IL" sz="2400" dirty="0">
                <a:solidFill>
                  <a:prstClr val="black"/>
                </a:solidFill>
                <a:cs typeface="Arial Unicode MS" panose="020B0604020202020204" pitchFamily="34" charset="-128"/>
              </a:rPr>
              <a:t>המיועד לבינוי</a:t>
            </a:r>
            <a:r>
              <a:rPr lang="he-IL" sz="2400" dirty="0" smtClean="0">
                <a:solidFill>
                  <a:prstClr val="black"/>
                </a:solidFill>
                <a:cs typeface="Arial Unicode MS" panose="020B0604020202020204" pitchFamily="34" charset="-128"/>
              </a:rPr>
              <a:t>. יש לדאוג למיקום מוסדות חינוך וציבור במרכז היישוב.</a:t>
            </a:r>
            <a:endParaRPr lang="he-IL" sz="2400" dirty="0">
              <a:solidFill>
                <a:prstClr val="black"/>
              </a:solidFill>
              <a:cs typeface="Arial Unicode MS" panose="020B0604020202020204" pitchFamily="34" charset="-128"/>
            </a:endParaRPr>
          </a:p>
          <a:p>
            <a:pPr marL="457200" indent="-457200" algn="just">
              <a:spcBef>
                <a:spcPts val="600"/>
              </a:spcBef>
              <a:buFontTx/>
              <a:buAutoNum type="arabicPeriod"/>
              <a:defRPr/>
            </a:pPr>
            <a:endParaRPr lang="he-IL" sz="2400" dirty="0">
              <a:solidFill>
                <a:prstClr val="black"/>
              </a:solidFill>
              <a:cs typeface="Arial Unicode MS" panose="020B0604020202020204" pitchFamily="34" charset="-128"/>
            </a:endParaRPr>
          </a:p>
          <a:p>
            <a:pPr algn="just"/>
            <a:endParaRPr lang="he-IL" sz="2400" dirty="0">
              <a:cs typeface="Arial Unicode MS" panose="020B0604020202020204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8" t="18657" r="43568" b="8396"/>
          <a:stretch/>
        </p:blipFill>
        <p:spPr bwMode="auto">
          <a:xfrm>
            <a:off x="4010025" y="1825625"/>
            <a:ext cx="1570968" cy="21108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9" t="17164" r="42938" b="6250"/>
          <a:stretch/>
        </p:blipFill>
        <p:spPr bwMode="auto">
          <a:xfrm>
            <a:off x="4010025" y="3866075"/>
            <a:ext cx="1570968" cy="212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6" t="32835" r="36039" b="20759"/>
          <a:stretch/>
        </p:blipFill>
        <p:spPr bwMode="auto">
          <a:xfrm>
            <a:off x="-16044" y="1793541"/>
            <a:ext cx="4026069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>
                <a:cs typeface="Arial Unicode MS" panose="020B0604020202020204" pitchFamily="34" charset="-128"/>
              </a:rPr>
              <a:t>מה בישראל? דוח </a:t>
            </a:r>
            <a:r>
              <a:rPr lang="he-IL" sz="3600" dirty="0" err="1" smtClean="0">
                <a:cs typeface="Arial Unicode MS" panose="020B0604020202020204" pitchFamily="34" charset="-128"/>
              </a:rPr>
              <a:t>הלמ"ס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defTabSz="720000">
              <a:buNone/>
            </a:pPr>
            <a:r>
              <a:rPr lang="he-IL" sz="2200" dirty="0" smtClean="0">
                <a:cs typeface="Arial Unicode MS" panose="020B0604020202020204" pitchFamily="34" charset="-128"/>
              </a:rPr>
              <a:t>משרד החקלאות מוביל מהלך של צמצום השימוש בחומרי הדברה בחקלאות</a:t>
            </a:r>
          </a:p>
          <a:p>
            <a:pPr marL="635000" lvl="1" indent="-177800" algn="just" defTabSz="720000"/>
            <a:r>
              <a:rPr lang="he-IL" sz="2200" dirty="0"/>
              <a:t>הוצאה משימוש של חומרי הדברה המזיקים לבריאות (</a:t>
            </a:r>
            <a:r>
              <a:rPr lang="he-IL" sz="2200" dirty="0" err="1"/>
              <a:t>זרחנים</a:t>
            </a:r>
            <a:r>
              <a:rPr lang="he-IL" sz="2200" dirty="0"/>
              <a:t> אורגניים)</a:t>
            </a:r>
          </a:p>
          <a:p>
            <a:pPr marL="635000" lvl="1" indent="-177800" algn="just" defTabSz="720000"/>
            <a:r>
              <a:rPr lang="he-IL" sz="2200" dirty="0"/>
              <a:t>הדרכה </a:t>
            </a:r>
            <a:r>
              <a:rPr lang="he-IL" sz="2200" dirty="0" smtClean="0"/>
              <a:t>ותמיכה במעבר </a:t>
            </a:r>
            <a:r>
              <a:rPr lang="he-IL" sz="2200" dirty="0"/>
              <a:t>להדברה משולבת, בענפים בהם יש פתרונות טכניים</a:t>
            </a:r>
          </a:p>
          <a:p>
            <a:pPr algn="just" defTabSz="720000"/>
            <a:r>
              <a:rPr lang="he-IL" sz="2200" dirty="0" smtClean="0">
                <a:cs typeface="Arial Unicode MS" panose="020B0604020202020204" pitchFamily="34" charset="-128"/>
              </a:rPr>
              <a:t>התוצאות:</a:t>
            </a:r>
          </a:p>
          <a:p>
            <a:pPr marL="800100" lvl="1" indent="-342900" algn="just" defTabSz="720000"/>
            <a:r>
              <a:rPr lang="he-IL" sz="2200" dirty="0"/>
              <a:t>ירידה של 14% במכירות חומרי הדברה ב-3 השנים האחרונות</a:t>
            </a:r>
          </a:p>
          <a:p>
            <a:pPr marL="800100" lvl="1" indent="-342900" algn="just" defTabSz="720000"/>
            <a:r>
              <a:rPr lang="he-IL" sz="2200" dirty="0"/>
              <a:t>ירידה של 53% במכירות של קוטלי חרקים – התכשירים בעלי ההשפעה הבריאותית הרבה </a:t>
            </a:r>
            <a:r>
              <a:rPr lang="he-IL" sz="2200" dirty="0" smtClean="0"/>
              <a:t>ביותר</a:t>
            </a:r>
            <a:endParaRPr lang="he-IL" sz="2200" dirty="0"/>
          </a:p>
        </p:txBody>
      </p:sp>
    </p:spTree>
    <p:extLst>
      <p:ext uri="{BB962C8B-B14F-4D97-AF65-F5344CB8AC3E}">
        <p14:creationId xmlns:p14="http://schemas.microsoft.com/office/powerpoint/2010/main" val="16517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b="1" dirty="0">
                <a:cs typeface="Arial Unicode MS" panose="020B0604020202020204" pitchFamily="34" charset="-128"/>
              </a:rPr>
              <a:t>פרק ב: ניטור חומרי הדברה </a:t>
            </a:r>
            <a:r>
              <a:rPr lang="he-IL" sz="3600" b="1" dirty="0" smtClean="0">
                <a:cs typeface="Arial Unicode MS" panose="020B0604020202020204" pitchFamily="34" charset="-128"/>
              </a:rPr>
              <a:t>באוויר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e-IL" sz="2400" dirty="0" smtClean="0">
                <a:cs typeface="Arial Unicode MS" panose="020B0604020202020204" pitchFamily="34" charset="-128"/>
              </a:rPr>
              <a:t>הוצבו מלכודות </a:t>
            </a:r>
            <a:r>
              <a:rPr lang="he-IL" sz="2400" dirty="0">
                <a:cs typeface="Arial Unicode MS" panose="020B0604020202020204" pitchFamily="34" charset="-128"/>
              </a:rPr>
              <a:t>בקו התפר בין מגורים לשטחים חקלאיים, בגידולים: </a:t>
            </a:r>
            <a:r>
              <a:rPr lang="he-IL" sz="2400" b="1" dirty="0">
                <a:cs typeface="Arial Unicode MS" panose="020B0604020202020204" pitchFamily="34" charset="-128"/>
              </a:rPr>
              <a:t>גזר, פרדס ואפרסמון</a:t>
            </a:r>
            <a:endParaRPr lang="en-US" sz="2400" b="1" dirty="0">
              <a:cs typeface="Arial Unicode MS" panose="020B0604020202020204" pitchFamily="34" charset="-128"/>
            </a:endParaRPr>
          </a:p>
          <a:p>
            <a:pPr algn="just"/>
            <a:endParaRPr lang="he-IL" dirty="0">
              <a:cs typeface="Arial Unicode MS" panose="020B0604020202020204" pitchFamily="34" charset="-128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23" y="2585543"/>
            <a:ext cx="4528789" cy="339659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r="10326"/>
          <a:stretch/>
        </p:blipFill>
        <p:spPr>
          <a:xfrm>
            <a:off x="7707193" y="2601310"/>
            <a:ext cx="4403954" cy="337732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/>
          <a:stretch/>
        </p:blipFill>
        <p:spPr>
          <a:xfrm rot="5400000">
            <a:off x="-545610" y="2381811"/>
            <a:ext cx="5040000" cy="39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מה עשינו? 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119241" y="1825625"/>
            <a:ext cx="4007672" cy="4168775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</a:pPr>
            <a:r>
              <a:rPr lang="he-IL" sz="2400" dirty="0" smtClean="0">
                <a:cs typeface="Arial Unicode MS" panose="020B0604020202020204" pitchFamily="34" charset="-128"/>
              </a:rPr>
              <a:t>דגמנו </a:t>
            </a:r>
            <a:r>
              <a:rPr lang="he-IL" sz="2400" dirty="0">
                <a:cs typeface="Arial Unicode MS" panose="020B0604020202020204" pitchFamily="34" charset="-128"/>
              </a:rPr>
              <a:t>בזמן הריסוס, 8 שעות לאחר הריסוס, ו-24 שעות לאחר הריסוס</a:t>
            </a:r>
          </a:p>
          <a:p>
            <a:pPr marL="342900" indent="-342900">
              <a:spcBef>
                <a:spcPts val="1200"/>
              </a:spcBef>
            </a:pPr>
            <a:r>
              <a:rPr lang="he-IL" sz="2400" dirty="0">
                <a:cs typeface="Arial Unicode MS" panose="020B0604020202020204" pitchFamily="34" charset="-128"/>
              </a:rPr>
              <a:t>האם חומרי ההדברה התנדפו מהאוויר 8 שעות לאחר הריסוס? האם נוכל להמליץ לחקלאים לרסס בשעות הבוקר המוקדמות – ועד שהתושבים יחזרו לבתיהם מיום העבודה האוויר יהיה נקי?</a:t>
            </a:r>
            <a:endParaRPr lang="en-US" sz="2400" dirty="0">
              <a:cs typeface="Arial Unicode MS" panose="020B0604020202020204" pitchFamily="34" charset="-128"/>
            </a:endParaRPr>
          </a:p>
          <a:p>
            <a:endParaRPr lang="he-IL" sz="2400" dirty="0">
              <a:cs typeface="Arial Unicode MS" panose="020B0604020202020204" pitchFamily="34" charset="-128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/>
          <a:stretch/>
        </p:blipFill>
        <p:spPr>
          <a:xfrm rot="5400000">
            <a:off x="-545610" y="2381811"/>
            <a:ext cx="5040000" cy="390244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1" r="10504"/>
          <a:stretch/>
        </p:blipFill>
        <p:spPr>
          <a:xfrm>
            <a:off x="3499945" y="2380757"/>
            <a:ext cx="4493173" cy="30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3921054" y="0"/>
            <a:ext cx="8280000" cy="6858000"/>
            <a:chOff x="1538990" y="10204"/>
            <a:chExt cx="9129010" cy="684779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" t="18601" r="44691" b="7986"/>
            <a:stretch/>
          </p:blipFill>
          <p:spPr bwMode="auto">
            <a:xfrm>
              <a:off x="1542763" y="10204"/>
              <a:ext cx="9125237" cy="6847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צורה חופשית 3"/>
            <p:cNvSpPr/>
            <p:nvPr/>
          </p:nvSpPr>
          <p:spPr>
            <a:xfrm>
              <a:off x="1538990" y="14990"/>
              <a:ext cx="7824866" cy="2728210"/>
            </a:xfrm>
            <a:custGeom>
              <a:avLst/>
              <a:gdLst>
                <a:gd name="connsiteX0" fmla="*/ 0 w 7824866"/>
                <a:gd name="connsiteY0" fmla="*/ 1633928 h 2728210"/>
                <a:gd name="connsiteX1" fmla="*/ 5681272 w 7824866"/>
                <a:gd name="connsiteY1" fmla="*/ 2728210 h 2728210"/>
                <a:gd name="connsiteX2" fmla="*/ 5876144 w 7824866"/>
                <a:gd name="connsiteY2" fmla="*/ 1169233 h 2728210"/>
                <a:gd name="connsiteX3" fmla="*/ 7824866 w 7824866"/>
                <a:gd name="connsiteY3" fmla="*/ 1349115 h 2728210"/>
                <a:gd name="connsiteX4" fmla="*/ 7570033 w 7824866"/>
                <a:gd name="connsiteY4" fmla="*/ 524656 h 2728210"/>
                <a:gd name="connsiteX5" fmla="*/ 6700603 w 7824866"/>
                <a:gd name="connsiteY5" fmla="*/ 89941 h 2728210"/>
                <a:gd name="connsiteX6" fmla="*/ 5981076 w 7824866"/>
                <a:gd name="connsiteY6" fmla="*/ 299803 h 2728210"/>
                <a:gd name="connsiteX7" fmla="*/ 5456420 w 7824866"/>
                <a:gd name="connsiteY7" fmla="*/ 734518 h 2728210"/>
                <a:gd name="connsiteX8" fmla="*/ 4661941 w 7824866"/>
                <a:gd name="connsiteY8" fmla="*/ 644577 h 2728210"/>
                <a:gd name="connsiteX9" fmla="*/ 4242217 w 7824866"/>
                <a:gd name="connsiteY9" fmla="*/ 419725 h 2728210"/>
                <a:gd name="connsiteX10" fmla="*/ 3837482 w 7824866"/>
                <a:gd name="connsiteY10" fmla="*/ 14990 h 2728210"/>
                <a:gd name="connsiteX11" fmla="*/ 1289154 w 7824866"/>
                <a:gd name="connsiteY11" fmla="*/ 0 h 2728210"/>
                <a:gd name="connsiteX12" fmla="*/ 0 w 7824866"/>
                <a:gd name="connsiteY12" fmla="*/ 1633928 h 272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4866" h="2728210">
                  <a:moveTo>
                    <a:pt x="0" y="1633928"/>
                  </a:moveTo>
                  <a:lnTo>
                    <a:pt x="5681272" y="2728210"/>
                  </a:lnTo>
                  <a:lnTo>
                    <a:pt x="5876144" y="1169233"/>
                  </a:lnTo>
                  <a:lnTo>
                    <a:pt x="7824866" y="1349115"/>
                  </a:lnTo>
                  <a:lnTo>
                    <a:pt x="7570033" y="524656"/>
                  </a:lnTo>
                  <a:lnTo>
                    <a:pt x="6700603" y="89941"/>
                  </a:lnTo>
                  <a:lnTo>
                    <a:pt x="5981076" y="299803"/>
                  </a:lnTo>
                  <a:lnTo>
                    <a:pt x="5456420" y="734518"/>
                  </a:lnTo>
                  <a:lnTo>
                    <a:pt x="4661941" y="644577"/>
                  </a:lnTo>
                  <a:lnTo>
                    <a:pt x="4242217" y="419725"/>
                  </a:lnTo>
                  <a:lnTo>
                    <a:pt x="3837482" y="14990"/>
                  </a:lnTo>
                  <a:lnTo>
                    <a:pt x="1289154" y="0"/>
                  </a:lnTo>
                  <a:lnTo>
                    <a:pt x="0" y="1633928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פרדס</a:t>
              </a:r>
              <a:endPara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" name="צורה חופשית 4"/>
            <p:cNvSpPr/>
            <p:nvPr/>
          </p:nvSpPr>
          <p:spPr>
            <a:xfrm>
              <a:off x="6313714" y="2699658"/>
              <a:ext cx="914400" cy="1146629"/>
            </a:xfrm>
            <a:custGeom>
              <a:avLst/>
              <a:gdLst>
                <a:gd name="connsiteX0" fmla="*/ 551543 w 914400"/>
                <a:gd name="connsiteY0" fmla="*/ 0 h 1146629"/>
                <a:gd name="connsiteX1" fmla="*/ 914400 w 914400"/>
                <a:gd name="connsiteY1" fmla="*/ 101600 h 1146629"/>
                <a:gd name="connsiteX2" fmla="*/ 435429 w 914400"/>
                <a:gd name="connsiteY2" fmla="*/ 1146629 h 1146629"/>
                <a:gd name="connsiteX3" fmla="*/ 0 w 914400"/>
                <a:gd name="connsiteY3" fmla="*/ 1045029 h 1146629"/>
                <a:gd name="connsiteX4" fmla="*/ 551543 w 914400"/>
                <a:gd name="connsiteY4" fmla="*/ 0 h 114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1146629">
                  <a:moveTo>
                    <a:pt x="551543" y="0"/>
                  </a:moveTo>
                  <a:lnTo>
                    <a:pt x="914400" y="101600"/>
                  </a:lnTo>
                  <a:lnTo>
                    <a:pt x="435429" y="1146629"/>
                  </a:lnTo>
                  <a:lnTo>
                    <a:pt x="0" y="1045029"/>
                  </a:lnTo>
                  <a:lnTo>
                    <a:pt x="551543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" name="צורה חופשית 7"/>
            <p:cNvSpPr/>
            <p:nvPr/>
          </p:nvSpPr>
          <p:spPr>
            <a:xfrm>
              <a:off x="5225142" y="4682165"/>
              <a:ext cx="957943" cy="1422400"/>
            </a:xfrm>
            <a:custGeom>
              <a:avLst/>
              <a:gdLst>
                <a:gd name="connsiteX0" fmla="*/ 551543 w 914400"/>
                <a:gd name="connsiteY0" fmla="*/ 0 h 1146629"/>
                <a:gd name="connsiteX1" fmla="*/ 914400 w 914400"/>
                <a:gd name="connsiteY1" fmla="*/ 101600 h 1146629"/>
                <a:gd name="connsiteX2" fmla="*/ 435429 w 914400"/>
                <a:gd name="connsiteY2" fmla="*/ 1146629 h 1146629"/>
                <a:gd name="connsiteX3" fmla="*/ 0 w 914400"/>
                <a:gd name="connsiteY3" fmla="*/ 1045029 h 1146629"/>
                <a:gd name="connsiteX4" fmla="*/ 551543 w 914400"/>
                <a:gd name="connsiteY4" fmla="*/ 0 h 1146629"/>
                <a:gd name="connsiteX0" fmla="*/ 0 w 1001486"/>
                <a:gd name="connsiteY0" fmla="*/ 246743 h 1045029"/>
                <a:gd name="connsiteX1" fmla="*/ 1001486 w 1001486"/>
                <a:gd name="connsiteY1" fmla="*/ 0 h 1045029"/>
                <a:gd name="connsiteX2" fmla="*/ 522515 w 1001486"/>
                <a:gd name="connsiteY2" fmla="*/ 1045029 h 1045029"/>
                <a:gd name="connsiteX3" fmla="*/ 87086 w 1001486"/>
                <a:gd name="connsiteY3" fmla="*/ 943429 h 1045029"/>
                <a:gd name="connsiteX4" fmla="*/ 0 w 1001486"/>
                <a:gd name="connsiteY4" fmla="*/ 246743 h 1045029"/>
                <a:gd name="connsiteX0" fmla="*/ 0 w 870857"/>
                <a:gd name="connsiteY0" fmla="*/ 319314 h 1117600"/>
                <a:gd name="connsiteX1" fmla="*/ 870857 w 870857"/>
                <a:gd name="connsiteY1" fmla="*/ 0 h 1117600"/>
                <a:gd name="connsiteX2" fmla="*/ 522515 w 870857"/>
                <a:gd name="connsiteY2" fmla="*/ 1117600 h 1117600"/>
                <a:gd name="connsiteX3" fmla="*/ 87086 w 870857"/>
                <a:gd name="connsiteY3" fmla="*/ 1016000 h 1117600"/>
                <a:gd name="connsiteX4" fmla="*/ 0 w 870857"/>
                <a:gd name="connsiteY4" fmla="*/ 319314 h 1117600"/>
                <a:gd name="connsiteX0" fmla="*/ 0 w 870857"/>
                <a:gd name="connsiteY0" fmla="*/ 319314 h 1190172"/>
                <a:gd name="connsiteX1" fmla="*/ 870857 w 870857"/>
                <a:gd name="connsiteY1" fmla="*/ 0 h 1190172"/>
                <a:gd name="connsiteX2" fmla="*/ 754744 w 870857"/>
                <a:gd name="connsiteY2" fmla="*/ 1190172 h 1190172"/>
                <a:gd name="connsiteX3" fmla="*/ 87086 w 870857"/>
                <a:gd name="connsiteY3" fmla="*/ 1016000 h 1190172"/>
                <a:gd name="connsiteX4" fmla="*/ 0 w 870857"/>
                <a:gd name="connsiteY4" fmla="*/ 319314 h 1190172"/>
                <a:gd name="connsiteX0" fmla="*/ 87086 w 957943"/>
                <a:gd name="connsiteY0" fmla="*/ 319314 h 1422400"/>
                <a:gd name="connsiteX1" fmla="*/ 957943 w 957943"/>
                <a:gd name="connsiteY1" fmla="*/ 0 h 1422400"/>
                <a:gd name="connsiteX2" fmla="*/ 841830 w 957943"/>
                <a:gd name="connsiteY2" fmla="*/ 1190172 h 1422400"/>
                <a:gd name="connsiteX3" fmla="*/ 0 w 957943"/>
                <a:gd name="connsiteY3" fmla="*/ 1422400 h 1422400"/>
                <a:gd name="connsiteX4" fmla="*/ 87086 w 957943"/>
                <a:gd name="connsiteY4" fmla="*/ 319314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7943" h="1422400">
                  <a:moveTo>
                    <a:pt x="87086" y="319314"/>
                  </a:moveTo>
                  <a:lnTo>
                    <a:pt x="957943" y="0"/>
                  </a:lnTo>
                  <a:lnTo>
                    <a:pt x="841830" y="1190172"/>
                  </a:lnTo>
                  <a:lnTo>
                    <a:pt x="0" y="1422400"/>
                  </a:lnTo>
                  <a:lnTo>
                    <a:pt x="87086" y="319314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72263" y="3523121"/>
              <a:ext cx="1980713" cy="6463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נקודת דיגום </a:t>
              </a:r>
            </a:p>
            <a:p>
              <a:pPr algn="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31 אוגוסט 2016</a:t>
              </a:r>
              <a:endParaRPr lang="he-I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70916" y="5393365"/>
              <a:ext cx="151216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אפרסמון</a:t>
              </a:r>
              <a:endParaRPr lang="he-I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" name="אליפסה 6"/>
            <p:cNvSpPr/>
            <p:nvPr/>
          </p:nvSpPr>
          <p:spPr>
            <a:xfrm>
              <a:off x="7123248" y="2652553"/>
              <a:ext cx="264523" cy="2503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11" name="מחבר חץ ישר 10"/>
            <p:cNvCxnSpPr>
              <a:endCxn id="6" idx="1"/>
            </p:cNvCxnSpPr>
            <p:nvPr/>
          </p:nvCxnSpPr>
          <p:spPr>
            <a:xfrm>
              <a:off x="7387770" y="2902858"/>
              <a:ext cx="1084493" cy="943428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611079" y="2998291"/>
              <a:ext cx="151216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אפרסמון</a:t>
              </a:r>
              <a:endParaRPr lang="he-I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62750" y="3898090"/>
              <a:ext cx="4450062" cy="4609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24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מיקום נקודות הדיגום במעברות</a:t>
              </a:r>
              <a:endPara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70316" y="4931700"/>
              <a:ext cx="1800200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קיבוץ מעברות</a:t>
              </a:r>
              <a:endParaRPr lang="he-I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87698" y="956846"/>
              <a:ext cx="1784566" cy="6463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נקודת דיגום </a:t>
              </a:r>
            </a:p>
            <a:p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19 יוני 2017</a:t>
              </a:r>
              <a:endParaRPr lang="he-I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" name="אליפסה 13"/>
            <p:cNvSpPr/>
            <p:nvPr/>
          </p:nvSpPr>
          <p:spPr>
            <a:xfrm>
              <a:off x="5704113" y="1392129"/>
              <a:ext cx="264523" cy="2503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15" name="מחבר חץ ישר 14"/>
            <p:cNvCxnSpPr>
              <a:stCxn id="14" idx="6"/>
              <a:endCxn id="13" idx="1"/>
            </p:cNvCxnSpPr>
            <p:nvPr/>
          </p:nvCxnSpPr>
          <p:spPr>
            <a:xfrm flipV="1">
              <a:off x="5968636" y="1280011"/>
              <a:ext cx="719062" cy="23727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8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3899603" y="0"/>
            <a:ext cx="8292397" cy="6865258"/>
            <a:chOff x="1494021" y="0"/>
            <a:chExt cx="9210494" cy="68652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5" t="19877" r="26040" b="8196"/>
            <a:stretch/>
          </p:blipFill>
          <p:spPr bwMode="auto">
            <a:xfrm>
              <a:off x="1524000" y="0"/>
              <a:ext cx="918051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צורה חופשית 3"/>
            <p:cNvSpPr/>
            <p:nvPr/>
          </p:nvSpPr>
          <p:spPr>
            <a:xfrm>
              <a:off x="1494021" y="0"/>
              <a:ext cx="6160957" cy="4407108"/>
            </a:xfrm>
            <a:custGeom>
              <a:avLst/>
              <a:gdLst>
                <a:gd name="connsiteX0" fmla="*/ 1948721 w 6160957"/>
                <a:gd name="connsiteY0" fmla="*/ 0 h 4407108"/>
                <a:gd name="connsiteX1" fmla="*/ 2803160 w 6160957"/>
                <a:gd name="connsiteY1" fmla="*/ 89941 h 4407108"/>
                <a:gd name="connsiteX2" fmla="*/ 2563318 w 6160957"/>
                <a:gd name="connsiteY2" fmla="*/ 1079292 h 4407108"/>
                <a:gd name="connsiteX3" fmla="*/ 6160957 w 6160957"/>
                <a:gd name="connsiteY3" fmla="*/ 1723869 h 4407108"/>
                <a:gd name="connsiteX4" fmla="*/ 5261547 w 6160957"/>
                <a:gd name="connsiteY4" fmla="*/ 2923082 h 4407108"/>
                <a:gd name="connsiteX5" fmla="*/ 4751882 w 6160957"/>
                <a:gd name="connsiteY5" fmla="*/ 3342807 h 4407108"/>
                <a:gd name="connsiteX6" fmla="*/ 4257206 w 6160957"/>
                <a:gd name="connsiteY6" fmla="*/ 3942413 h 4407108"/>
                <a:gd name="connsiteX7" fmla="*/ 3822491 w 6160957"/>
                <a:gd name="connsiteY7" fmla="*/ 4272197 h 4407108"/>
                <a:gd name="connsiteX8" fmla="*/ 3207895 w 6160957"/>
                <a:gd name="connsiteY8" fmla="*/ 4317167 h 4407108"/>
                <a:gd name="connsiteX9" fmla="*/ 2758190 w 6160957"/>
                <a:gd name="connsiteY9" fmla="*/ 4407108 h 4407108"/>
                <a:gd name="connsiteX10" fmla="*/ 1514006 w 6160957"/>
                <a:gd name="connsiteY10" fmla="*/ 4182256 h 4407108"/>
                <a:gd name="connsiteX11" fmla="*/ 494675 w 6160957"/>
                <a:gd name="connsiteY11" fmla="*/ 4077325 h 4407108"/>
                <a:gd name="connsiteX12" fmla="*/ 0 w 6160957"/>
                <a:gd name="connsiteY12" fmla="*/ 3957403 h 4407108"/>
                <a:gd name="connsiteX13" fmla="*/ 44970 w 6160957"/>
                <a:gd name="connsiteY13" fmla="*/ 0 h 4407108"/>
                <a:gd name="connsiteX14" fmla="*/ 1948721 w 6160957"/>
                <a:gd name="connsiteY14" fmla="*/ 0 h 44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60957" h="4407108">
                  <a:moveTo>
                    <a:pt x="1948721" y="0"/>
                  </a:moveTo>
                  <a:lnTo>
                    <a:pt x="2803160" y="89941"/>
                  </a:lnTo>
                  <a:lnTo>
                    <a:pt x="2563318" y="1079292"/>
                  </a:lnTo>
                  <a:lnTo>
                    <a:pt x="6160957" y="1723869"/>
                  </a:lnTo>
                  <a:lnTo>
                    <a:pt x="5261547" y="2923082"/>
                  </a:lnTo>
                  <a:lnTo>
                    <a:pt x="4751882" y="3342807"/>
                  </a:lnTo>
                  <a:lnTo>
                    <a:pt x="4257206" y="3942413"/>
                  </a:lnTo>
                  <a:lnTo>
                    <a:pt x="3822491" y="4272197"/>
                  </a:lnTo>
                  <a:lnTo>
                    <a:pt x="3207895" y="4317167"/>
                  </a:lnTo>
                  <a:lnTo>
                    <a:pt x="2758190" y="4407108"/>
                  </a:lnTo>
                  <a:lnTo>
                    <a:pt x="1514006" y="4182256"/>
                  </a:lnTo>
                  <a:lnTo>
                    <a:pt x="494675" y="4077325"/>
                  </a:lnTo>
                  <a:lnTo>
                    <a:pt x="0" y="3957403"/>
                  </a:lnTo>
                  <a:lnTo>
                    <a:pt x="44970" y="0"/>
                  </a:lnTo>
                  <a:lnTo>
                    <a:pt x="1948721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גזר</a:t>
              </a:r>
              <a:endPara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" name="צורה חופשית 4"/>
            <p:cNvSpPr/>
            <p:nvPr/>
          </p:nvSpPr>
          <p:spPr>
            <a:xfrm>
              <a:off x="1494971" y="4281715"/>
              <a:ext cx="3410858" cy="2583543"/>
            </a:xfrm>
            <a:custGeom>
              <a:avLst/>
              <a:gdLst>
                <a:gd name="connsiteX0" fmla="*/ 43543 w 3410858"/>
                <a:gd name="connsiteY0" fmla="*/ 0 h 2583543"/>
                <a:gd name="connsiteX1" fmla="*/ 3149600 w 3410858"/>
                <a:gd name="connsiteY1" fmla="*/ 638629 h 2583543"/>
                <a:gd name="connsiteX2" fmla="*/ 3352800 w 3410858"/>
                <a:gd name="connsiteY2" fmla="*/ 972457 h 2583543"/>
                <a:gd name="connsiteX3" fmla="*/ 3410858 w 3410858"/>
                <a:gd name="connsiteY3" fmla="*/ 1451429 h 2583543"/>
                <a:gd name="connsiteX4" fmla="*/ 3222172 w 3410858"/>
                <a:gd name="connsiteY4" fmla="*/ 2017486 h 2583543"/>
                <a:gd name="connsiteX5" fmla="*/ 3164115 w 3410858"/>
                <a:gd name="connsiteY5" fmla="*/ 2540000 h 2583543"/>
                <a:gd name="connsiteX6" fmla="*/ 0 w 3410858"/>
                <a:gd name="connsiteY6" fmla="*/ 2583543 h 2583543"/>
                <a:gd name="connsiteX7" fmla="*/ 43543 w 3410858"/>
                <a:gd name="connsiteY7" fmla="*/ 0 h 258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58" h="2583543">
                  <a:moveTo>
                    <a:pt x="43543" y="0"/>
                  </a:moveTo>
                  <a:lnTo>
                    <a:pt x="3149600" y="638629"/>
                  </a:lnTo>
                  <a:lnTo>
                    <a:pt x="3352800" y="972457"/>
                  </a:lnTo>
                  <a:lnTo>
                    <a:pt x="3410858" y="1451429"/>
                  </a:lnTo>
                  <a:lnTo>
                    <a:pt x="3222172" y="2017486"/>
                  </a:lnTo>
                  <a:lnTo>
                    <a:pt x="3164115" y="2540000"/>
                  </a:lnTo>
                  <a:lnTo>
                    <a:pt x="0" y="2583543"/>
                  </a:lnTo>
                  <a:lnTo>
                    <a:pt x="43543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גזר</a:t>
              </a:r>
              <a:endPara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34178" y="5819230"/>
              <a:ext cx="2334289" cy="9233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נקודת דיגום </a:t>
              </a:r>
            </a:p>
            <a:p>
              <a:pPr algn="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17 אוגוסט  </a:t>
              </a:r>
            </a:p>
            <a:p>
              <a:pPr algn="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ו-12 דצמבר 2016</a:t>
              </a:r>
              <a:endParaRPr lang="he-I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" name="אליפסה 7"/>
            <p:cNvSpPr/>
            <p:nvPr/>
          </p:nvSpPr>
          <p:spPr>
            <a:xfrm>
              <a:off x="4905830" y="5076836"/>
              <a:ext cx="264523" cy="2503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9" name="מחבר חץ ישר 8"/>
            <p:cNvCxnSpPr>
              <a:stCxn id="8" idx="5"/>
              <a:endCxn id="7" idx="1"/>
            </p:cNvCxnSpPr>
            <p:nvPr/>
          </p:nvCxnSpPr>
          <p:spPr>
            <a:xfrm>
              <a:off x="5131614" y="5290484"/>
              <a:ext cx="1102564" cy="990411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698536" y="116632"/>
              <a:ext cx="600597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24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מיקום נקודת הדיגום חיבת ציון / חרב לאת</a:t>
              </a:r>
              <a:endPara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3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3894083" y="0"/>
            <a:ext cx="8287690" cy="6858000"/>
            <a:chOff x="1119352" y="0"/>
            <a:chExt cx="10479090" cy="6858000"/>
          </a:xfrm>
        </p:grpSpPr>
        <p:pic>
          <p:nvPicPr>
            <p:cNvPr id="4" name="תמונה 3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4" t="20084" r="31615" b="14583"/>
            <a:stretch/>
          </p:blipFill>
          <p:spPr bwMode="auto">
            <a:xfrm>
              <a:off x="1119352" y="0"/>
              <a:ext cx="10479090" cy="6858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591228" y="1046765"/>
              <a:ext cx="49796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r" rtl="1"/>
              <a:r>
                <a:rPr lang="he-IL" sz="24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מיקום נקודת הדיגום בבת חפר</a:t>
              </a:r>
              <a:endPara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68953" y="2499368"/>
              <a:ext cx="1800200" cy="6463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נקודת דיגום</a:t>
              </a:r>
            </a:p>
            <a:p>
              <a:pPr algn="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18 יוני 2017</a:t>
              </a:r>
              <a:endParaRPr lang="he-I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" name="אליפסה 6"/>
            <p:cNvSpPr/>
            <p:nvPr/>
          </p:nvSpPr>
          <p:spPr>
            <a:xfrm>
              <a:off x="6326707" y="2162755"/>
              <a:ext cx="264523" cy="2503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8" name="מחבר חץ ישר 7"/>
            <p:cNvCxnSpPr>
              <a:endCxn id="6" idx="1"/>
            </p:cNvCxnSpPr>
            <p:nvPr/>
          </p:nvCxnSpPr>
          <p:spPr>
            <a:xfrm>
              <a:off x="6591229" y="2413059"/>
              <a:ext cx="277724" cy="409474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צורה חופשית 8"/>
            <p:cNvSpPr/>
            <p:nvPr/>
          </p:nvSpPr>
          <p:spPr>
            <a:xfrm>
              <a:off x="4513690" y="707667"/>
              <a:ext cx="2019632" cy="1455089"/>
            </a:xfrm>
            <a:custGeom>
              <a:avLst/>
              <a:gdLst>
                <a:gd name="connsiteX0" fmla="*/ 0 w 2019632"/>
                <a:gd name="connsiteY0" fmla="*/ 0 h 1455089"/>
                <a:gd name="connsiteX1" fmla="*/ 143124 w 2019632"/>
                <a:gd name="connsiteY1" fmla="*/ 310101 h 1455089"/>
                <a:gd name="connsiteX2" fmla="*/ 318053 w 2019632"/>
                <a:gd name="connsiteY2" fmla="*/ 596348 h 1455089"/>
                <a:gd name="connsiteX3" fmla="*/ 564543 w 2019632"/>
                <a:gd name="connsiteY3" fmla="*/ 787179 h 1455089"/>
                <a:gd name="connsiteX4" fmla="*/ 1017767 w 2019632"/>
                <a:gd name="connsiteY4" fmla="*/ 858741 h 1455089"/>
                <a:gd name="connsiteX5" fmla="*/ 1184745 w 2019632"/>
                <a:gd name="connsiteY5" fmla="*/ 906449 h 1455089"/>
                <a:gd name="connsiteX6" fmla="*/ 1359673 w 2019632"/>
                <a:gd name="connsiteY6" fmla="*/ 1073426 h 1455089"/>
                <a:gd name="connsiteX7" fmla="*/ 1574359 w 2019632"/>
                <a:gd name="connsiteY7" fmla="*/ 1304014 h 1455089"/>
                <a:gd name="connsiteX8" fmla="*/ 1757239 w 2019632"/>
                <a:gd name="connsiteY8" fmla="*/ 1415332 h 1455089"/>
                <a:gd name="connsiteX9" fmla="*/ 1924216 w 2019632"/>
                <a:gd name="connsiteY9" fmla="*/ 1455089 h 1455089"/>
                <a:gd name="connsiteX10" fmla="*/ 2019632 w 2019632"/>
                <a:gd name="connsiteY10" fmla="*/ 1439186 h 1455089"/>
                <a:gd name="connsiteX11" fmla="*/ 1717482 w 2019632"/>
                <a:gd name="connsiteY11" fmla="*/ 119270 h 1455089"/>
                <a:gd name="connsiteX12" fmla="*/ 1733385 w 2019632"/>
                <a:gd name="connsiteY12" fmla="*/ 0 h 1455089"/>
                <a:gd name="connsiteX13" fmla="*/ 0 w 2019632"/>
                <a:gd name="connsiteY13" fmla="*/ 0 h 1455089"/>
                <a:gd name="connsiteX0" fmla="*/ 0 w 2019632"/>
                <a:gd name="connsiteY0" fmla="*/ 0 h 1455089"/>
                <a:gd name="connsiteX1" fmla="*/ 143124 w 2019632"/>
                <a:gd name="connsiteY1" fmla="*/ 310101 h 1455089"/>
                <a:gd name="connsiteX2" fmla="*/ 318053 w 2019632"/>
                <a:gd name="connsiteY2" fmla="*/ 596348 h 1455089"/>
                <a:gd name="connsiteX3" fmla="*/ 564543 w 2019632"/>
                <a:gd name="connsiteY3" fmla="*/ 787179 h 1455089"/>
                <a:gd name="connsiteX4" fmla="*/ 1017767 w 2019632"/>
                <a:gd name="connsiteY4" fmla="*/ 858741 h 1455089"/>
                <a:gd name="connsiteX5" fmla="*/ 1232453 w 2019632"/>
                <a:gd name="connsiteY5" fmla="*/ 874644 h 1455089"/>
                <a:gd name="connsiteX6" fmla="*/ 1359673 w 2019632"/>
                <a:gd name="connsiteY6" fmla="*/ 1073426 h 1455089"/>
                <a:gd name="connsiteX7" fmla="*/ 1574359 w 2019632"/>
                <a:gd name="connsiteY7" fmla="*/ 1304014 h 1455089"/>
                <a:gd name="connsiteX8" fmla="*/ 1757239 w 2019632"/>
                <a:gd name="connsiteY8" fmla="*/ 1415332 h 1455089"/>
                <a:gd name="connsiteX9" fmla="*/ 1924216 w 2019632"/>
                <a:gd name="connsiteY9" fmla="*/ 1455089 h 1455089"/>
                <a:gd name="connsiteX10" fmla="*/ 2019632 w 2019632"/>
                <a:gd name="connsiteY10" fmla="*/ 1439186 h 1455089"/>
                <a:gd name="connsiteX11" fmla="*/ 1717482 w 2019632"/>
                <a:gd name="connsiteY11" fmla="*/ 119270 h 1455089"/>
                <a:gd name="connsiteX12" fmla="*/ 1733385 w 2019632"/>
                <a:gd name="connsiteY12" fmla="*/ 0 h 1455089"/>
                <a:gd name="connsiteX13" fmla="*/ 0 w 2019632"/>
                <a:gd name="connsiteY13" fmla="*/ 0 h 14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9632" h="1455089">
                  <a:moveTo>
                    <a:pt x="0" y="0"/>
                  </a:moveTo>
                  <a:lnTo>
                    <a:pt x="143124" y="310101"/>
                  </a:lnTo>
                  <a:lnTo>
                    <a:pt x="318053" y="596348"/>
                  </a:lnTo>
                  <a:lnTo>
                    <a:pt x="564543" y="787179"/>
                  </a:lnTo>
                  <a:lnTo>
                    <a:pt x="1017767" y="858741"/>
                  </a:lnTo>
                  <a:lnTo>
                    <a:pt x="1232453" y="874644"/>
                  </a:lnTo>
                  <a:lnTo>
                    <a:pt x="1359673" y="1073426"/>
                  </a:lnTo>
                  <a:lnTo>
                    <a:pt x="1574359" y="1304014"/>
                  </a:lnTo>
                  <a:lnTo>
                    <a:pt x="1757239" y="1415332"/>
                  </a:lnTo>
                  <a:lnTo>
                    <a:pt x="1924216" y="1455089"/>
                  </a:lnTo>
                  <a:lnTo>
                    <a:pt x="2019632" y="1439186"/>
                  </a:lnTo>
                  <a:lnTo>
                    <a:pt x="1717482" y="119270"/>
                  </a:lnTo>
                  <a:lnTo>
                    <a:pt x="17333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פרדס</a:t>
              </a:r>
              <a:endParaRPr lang="he-I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15593" y="5589240"/>
              <a:ext cx="1800200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בת חפר</a:t>
              </a:r>
              <a:endParaRPr lang="he-I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19536" y="1456036"/>
              <a:ext cx="1800200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גן יאשיה</a:t>
              </a:r>
              <a:endParaRPr lang="he-I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70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>
                <a:cs typeface="Arial Unicode MS" panose="020B0604020202020204" pitchFamily="34" charset="-128"/>
              </a:rPr>
              <a:t>נתונים ותוצאות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0025" y="1825625"/>
            <a:ext cx="8116888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600" dirty="0" err="1">
                <a:cs typeface="Arial Unicode MS" panose="020B0604020202020204" pitchFamily="34" charset="-128"/>
              </a:rPr>
              <a:t>תמצית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>
                <a:cs typeface="Arial Unicode MS" panose="020B0604020202020204" pitchFamily="34" charset="-128"/>
              </a:rPr>
              <a:t>תוצאות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 smtClean="0">
                <a:cs typeface="Arial Unicode MS" panose="020B0604020202020204" pitchFamily="34" charset="-128"/>
              </a:rPr>
              <a:t>בדיקה</a:t>
            </a:r>
            <a:r>
              <a:rPr lang="he-IL" sz="3600" dirty="0" smtClean="0">
                <a:cs typeface="Arial Unicode MS" panose="020B0604020202020204" pitchFamily="34" charset="-128"/>
              </a:rPr>
              <a:t> </a:t>
            </a:r>
            <a:r>
              <a:rPr lang="ar-SA" sz="3600" dirty="0" err="1" smtClean="0">
                <a:cs typeface="Arial Unicode MS" panose="020B0604020202020204" pitchFamily="34" charset="-128"/>
              </a:rPr>
              <a:t>בסמוך</a:t>
            </a:r>
            <a:r>
              <a:rPr lang="ar-SA" sz="3600" dirty="0" smtClean="0">
                <a:cs typeface="Arial Unicode MS" panose="020B0604020202020204" pitchFamily="34" charset="-128"/>
              </a:rPr>
              <a:t> </a:t>
            </a:r>
            <a:r>
              <a:rPr lang="ar-SA" sz="3600" dirty="0" err="1">
                <a:cs typeface="Arial Unicode MS" panose="020B0604020202020204" pitchFamily="34" charset="-128"/>
              </a:rPr>
              <a:t>לשדה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>
                <a:cs typeface="Arial Unicode MS" panose="020B0604020202020204" pitchFamily="34" charset="-128"/>
              </a:rPr>
              <a:t>גזר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he-IL" sz="3600" dirty="0">
                <a:cs typeface="Arial Unicode MS" panose="020B0604020202020204" pitchFamily="34" charset="-128"/>
              </a:rPr>
              <a:t>בחיבת </a:t>
            </a:r>
            <a:r>
              <a:rPr lang="he-IL" sz="3600" dirty="0" smtClean="0">
                <a:cs typeface="Arial Unicode MS" panose="020B0604020202020204" pitchFamily="34" charset="-128"/>
              </a:rPr>
              <a:t>ציון-</a:t>
            </a:r>
            <a:r>
              <a:rPr lang="ar-SA" sz="3600" dirty="0" smtClean="0">
                <a:cs typeface="Arial Unicode MS" panose="020B0604020202020204" pitchFamily="34" charset="-128"/>
              </a:rPr>
              <a:t> </a:t>
            </a:r>
            <a:r>
              <a:rPr lang="ar-SA" sz="3600" dirty="0">
                <a:cs typeface="Arial Unicode MS" panose="020B0604020202020204" pitchFamily="34" charset="-128"/>
              </a:rPr>
              <a:t>17 </a:t>
            </a:r>
            <a:r>
              <a:rPr lang="ar-SA" sz="3600" dirty="0" err="1">
                <a:cs typeface="Arial Unicode MS" panose="020B0604020202020204" pitchFamily="34" charset="-128"/>
              </a:rPr>
              <a:t>אוגוסט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smtClean="0">
                <a:cs typeface="Arial Unicode MS" panose="020B0604020202020204" pitchFamily="34" charset="-128"/>
              </a:rPr>
              <a:t>2016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0025" y="1876097"/>
            <a:ext cx="8116888" cy="40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600" dirty="0" err="1">
                <a:cs typeface="Arial Unicode MS" panose="020B0604020202020204" pitchFamily="34" charset="-128"/>
              </a:rPr>
              <a:t>תמצית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>
                <a:cs typeface="Arial Unicode MS" panose="020B0604020202020204" pitchFamily="34" charset="-128"/>
              </a:rPr>
              <a:t>תוצאות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>
                <a:cs typeface="Arial Unicode MS" panose="020B0604020202020204" pitchFamily="34" charset="-128"/>
              </a:rPr>
              <a:t>בדיקה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>
                <a:cs typeface="Arial Unicode MS" panose="020B0604020202020204" pitchFamily="34" charset="-128"/>
              </a:rPr>
              <a:t>בסמוך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>
                <a:cs typeface="Arial Unicode MS" panose="020B0604020202020204" pitchFamily="34" charset="-128"/>
              </a:rPr>
              <a:t>לפרדס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>
                <a:cs typeface="Arial Unicode MS" panose="020B0604020202020204" pitchFamily="34" charset="-128"/>
              </a:rPr>
              <a:t>ומטע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>
                <a:cs typeface="Arial Unicode MS" panose="020B0604020202020204" pitchFamily="34" charset="-128"/>
              </a:rPr>
              <a:t>אפרסמון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err="1" smtClean="0">
                <a:cs typeface="Arial Unicode MS" panose="020B0604020202020204" pitchFamily="34" charset="-128"/>
              </a:rPr>
              <a:t>במעברות</a:t>
            </a:r>
            <a:r>
              <a:rPr lang="he-IL" sz="3600" dirty="0" smtClean="0">
                <a:cs typeface="Arial Unicode MS" panose="020B0604020202020204" pitchFamily="34" charset="-128"/>
              </a:rPr>
              <a:t>- </a:t>
            </a:r>
            <a:r>
              <a:rPr lang="ar-SA" sz="3600" dirty="0" smtClean="0">
                <a:cs typeface="Arial Unicode MS" panose="020B0604020202020204" pitchFamily="34" charset="-128"/>
              </a:rPr>
              <a:t>31 </a:t>
            </a:r>
            <a:r>
              <a:rPr lang="ar-SA" sz="3600" dirty="0" err="1">
                <a:cs typeface="Arial Unicode MS" panose="020B0604020202020204" pitchFamily="34" charset="-128"/>
              </a:rPr>
              <a:t>אוגוסט</a:t>
            </a:r>
            <a:r>
              <a:rPr lang="ar-SA" sz="3600" dirty="0">
                <a:cs typeface="Arial Unicode MS" panose="020B0604020202020204" pitchFamily="34" charset="-128"/>
              </a:rPr>
              <a:t> </a:t>
            </a:r>
            <a:r>
              <a:rPr lang="ar-SA" sz="3600" dirty="0" smtClean="0">
                <a:cs typeface="Arial Unicode MS" panose="020B0604020202020204" pitchFamily="34" charset="-128"/>
              </a:rPr>
              <a:t>2016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0025" y="1860331"/>
            <a:ext cx="8116888" cy="40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הצטמצמות קו המגע בין החקלאות </a:t>
            </a:r>
            <a:r>
              <a:rPr lang="he-IL" sz="3600" dirty="0" smtClean="0">
                <a:cs typeface="Arial Unicode MS" panose="020B0604020202020204" pitchFamily="34" charset="-128"/>
              </a:rPr>
              <a:t>         לעיר </a:t>
            </a:r>
            <a:r>
              <a:rPr lang="he-IL" sz="3600" dirty="0">
                <a:cs typeface="Arial Unicode MS" panose="020B0604020202020204" pitchFamily="34" charset="-128"/>
              </a:rPr>
              <a:t>ולכפר</a:t>
            </a:r>
          </a:p>
        </p:txBody>
      </p:sp>
      <p:pic>
        <p:nvPicPr>
          <p:cNvPr id="5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750"/>
          <a:stretch/>
        </p:blipFill>
        <p:spPr>
          <a:xfrm>
            <a:off x="4010025" y="1825625"/>
            <a:ext cx="8116888" cy="4168775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15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>
                <a:cs typeface="Arial Unicode MS" panose="020B0604020202020204" pitchFamily="34" charset="-128"/>
              </a:rPr>
              <a:t>תוצאות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defTabSz="720000"/>
            <a:r>
              <a:rPr lang="he-IL" sz="2400" dirty="0" smtClean="0">
                <a:cs typeface="Arial Unicode MS" panose="020B0604020202020204" pitchFamily="34" charset="-128"/>
              </a:rPr>
              <a:t>מתוך </a:t>
            </a:r>
            <a:r>
              <a:rPr lang="he-IL" sz="2400" dirty="0">
                <a:cs typeface="Arial Unicode MS" panose="020B0604020202020204" pitchFamily="34" charset="-128"/>
              </a:rPr>
              <a:t>5 חומרים שנבדקו: ל-3 חומרים אין נוכחות </a:t>
            </a:r>
            <a:r>
              <a:rPr lang="he-IL" sz="2400" dirty="0" smtClean="0">
                <a:cs typeface="Arial Unicode MS" panose="020B0604020202020204" pitchFamily="34" charset="-128"/>
              </a:rPr>
              <a:t>באוויר</a:t>
            </a:r>
          </a:p>
          <a:p>
            <a:pPr marL="342900" indent="-342900" defTabSz="720000"/>
            <a:endParaRPr lang="he-IL" sz="2400" dirty="0">
              <a:cs typeface="Arial Unicode MS" panose="020B0604020202020204" pitchFamily="34" charset="-128"/>
            </a:endParaRPr>
          </a:p>
          <a:p>
            <a:pPr marL="342900" indent="-342900" defTabSz="720000"/>
            <a:r>
              <a:rPr lang="he-IL" sz="2400" dirty="0">
                <a:cs typeface="Arial Unicode MS" panose="020B0604020202020204" pitchFamily="34" charset="-128"/>
              </a:rPr>
              <a:t>חומרים בעלי רמת נדיפות נמוכה – לא נמצאים </a:t>
            </a:r>
            <a:r>
              <a:rPr lang="he-IL" sz="2400" dirty="0" smtClean="0">
                <a:cs typeface="Arial Unicode MS" panose="020B0604020202020204" pitchFamily="34" charset="-128"/>
              </a:rPr>
              <a:t>באוויר</a:t>
            </a:r>
          </a:p>
          <a:p>
            <a:pPr marL="342900" indent="-342900" defTabSz="720000"/>
            <a:endParaRPr lang="he-IL" sz="2400" dirty="0">
              <a:cs typeface="Arial Unicode MS" panose="020B0604020202020204" pitchFamily="34" charset="-128"/>
            </a:endParaRPr>
          </a:p>
          <a:p>
            <a:pPr marL="342900" indent="-342900" defTabSz="720000"/>
            <a:r>
              <a:rPr lang="he-IL" sz="2400" dirty="0" smtClean="0">
                <a:cs typeface="Arial Unicode MS" panose="020B0604020202020204" pitchFamily="34" charset="-128"/>
              </a:rPr>
              <a:t>עם זאת: </a:t>
            </a:r>
            <a:r>
              <a:rPr lang="he-IL" sz="2400" dirty="0">
                <a:cs typeface="Arial Unicode MS" panose="020B0604020202020204" pitchFamily="34" charset="-128"/>
              </a:rPr>
              <a:t>ישנם כ-1,000 תכשירי הדברה מורשים לשימוש בישראל</a:t>
            </a:r>
          </a:p>
          <a:p>
            <a:endParaRPr lang="he-IL" sz="2400" dirty="0">
              <a:cs typeface="Arial Unicode MS" panose="020B0604020202020204" pitchFamily="34" charset="-128"/>
            </a:endParaRPr>
          </a:p>
        </p:txBody>
      </p:sp>
      <p:pic>
        <p:nvPicPr>
          <p:cNvPr id="4" name="Picture 4" descr="http://www.bniwalid.com/ar/wp-content/uploads/2015/02/DSC027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3" r="20486" b="802"/>
          <a:stretch/>
        </p:blipFill>
        <p:spPr bwMode="auto">
          <a:xfrm>
            <a:off x="-1" y="1809858"/>
            <a:ext cx="3924000" cy="50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04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פתרונות משולבים לצמצום חשיפת </a:t>
            </a:r>
            <a:r>
              <a:rPr lang="he-IL" sz="3600" dirty="0" err="1">
                <a:cs typeface="Arial Unicode MS" panose="020B0604020202020204" pitchFamily="34" charset="-128"/>
              </a:rPr>
              <a:t>האוכלוסיה</a:t>
            </a:r>
            <a:r>
              <a:rPr lang="he-IL" sz="3600" dirty="0">
                <a:cs typeface="Arial Unicode MS" panose="020B0604020202020204" pitchFamily="34" charset="-128"/>
              </a:rPr>
              <a:t> לחומרי </a:t>
            </a:r>
            <a:r>
              <a:rPr lang="he-IL" sz="3600" dirty="0" smtClean="0">
                <a:cs typeface="Arial Unicode MS" panose="020B0604020202020204" pitchFamily="34" charset="-128"/>
              </a:rPr>
              <a:t>הדברה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 algn="just">
              <a:spcBef>
                <a:spcPts val="1200"/>
              </a:spcBef>
            </a:pPr>
            <a:r>
              <a:rPr lang="he-IL" b="1" dirty="0" smtClean="0">
                <a:cs typeface="Arial Unicode MS" panose="020B0604020202020204" pitchFamily="34" charset="-128"/>
              </a:rPr>
              <a:t>שכנות </a:t>
            </a:r>
            <a:r>
              <a:rPr lang="he-IL" b="1" dirty="0">
                <a:cs typeface="Arial Unicode MS" panose="020B0604020202020204" pitchFamily="34" charset="-128"/>
              </a:rPr>
              <a:t>טובה: </a:t>
            </a:r>
            <a:r>
              <a:rPr lang="he-IL" dirty="0">
                <a:cs typeface="Arial Unicode MS" panose="020B0604020202020204" pitchFamily="34" charset="-128"/>
              </a:rPr>
              <a:t>קידום ממשקים לחיבור בין קהילות, העברת מידע, </a:t>
            </a:r>
            <a:r>
              <a:rPr lang="en-US" dirty="0">
                <a:cs typeface="Arial Unicode MS" panose="020B0604020202020204" pitchFamily="34" charset="-128"/>
              </a:rPr>
              <a:t>FAQ</a:t>
            </a:r>
            <a:r>
              <a:rPr lang="he-IL" dirty="0">
                <a:cs typeface="Arial Unicode MS" panose="020B0604020202020204" pitchFamily="34" charset="-128"/>
              </a:rPr>
              <a:t> ועוד...</a:t>
            </a:r>
          </a:p>
          <a:p>
            <a:pPr marL="457200" indent="-457200" algn="just">
              <a:spcBef>
                <a:spcPts val="1200"/>
              </a:spcBef>
            </a:pPr>
            <a:r>
              <a:rPr lang="he-IL" b="1" dirty="0">
                <a:cs typeface="Arial Unicode MS" panose="020B0604020202020204" pitchFamily="34" charset="-128"/>
              </a:rPr>
              <a:t>תכנון:</a:t>
            </a:r>
            <a:r>
              <a:rPr lang="he-IL" dirty="0">
                <a:cs typeface="Arial Unicode MS" panose="020B0604020202020204" pitchFamily="34" charset="-128"/>
              </a:rPr>
              <a:t> מזעור הקונפליקט בשלב תכנון המגורים: אזורי חייץ מחקלאות, רצועות עצים ושיחים, העמדה נכונה של מבנים...</a:t>
            </a:r>
          </a:p>
          <a:p>
            <a:pPr marL="457200" indent="-457200" algn="just">
              <a:spcBef>
                <a:spcPts val="1200"/>
              </a:spcBef>
            </a:pPr>
            <a:r>
              <a:rPr lang="he-IL" b="1" dirty="0">
                <a:cs typeface="Arial Unicode MS" panose="020B0604020202020204" pitchFamily="34" charset="-128"/>
              </a:rPr>
              <a:t>ממשקים חקלאיים:</a:t>
            </a:r>
          </a:p>
          <a:p>
            <a:pPr marL="914400" lvl="1" indent="-457200" algn="just">
              <a:spcBef>
                <a:spcPts val="1200"/>
              </a:spcBef>
            </a:pPr>
            <a:r>
              <a:rPr lang="he-IL" sz="2800" dirty="0"/>
              <a:t>חיזוק וקידום ממשקים של הדברה משולבת, פרויקטים אזוריים.</a:t>
            </a:r>
          </a:p>
          <a:p>
            <a:pPr marL="914400" lvl="1" indent="-457200" algn="just">
              <a:spcBef>
                <a:spcPts val="1200"/>
              </a:spcBef>
            </a:pPr>
            <a:r>
              <a:rPr lang="ar-SA" sz="2800" dirty="0" err="1"/>
              <a:t>להתייחס</a:t>
            </a:r>
            <a:r>
              <a:rPr lang="ar-SA" sz="2800" dirty="0"/>
              <a:t> </a:t>
            </a:r>
            <a:r>
              <a:rPr lang="ar-SA" sz="2800" dirty="0" err="1"/>
              <a:t>למידת</a:t>
            </a:r>
            <a:r>
              <a:rPr lang="ar-SA" sz="2800" dirty="0"/>
              <a:t> </a:t>
            </a:r>
            <a:r>
              <a:rPr lang="ar-SA" sz="2800" dirty="0" err="1"/>
              <a:t>הנדיפות</a:t>
            </a:r>
            <a:r>
              <a:rPr lang="ar-SA" sz="2800" dirty="0"/>
              <a:t> </a:t>
            </a:r>
            <a:r>
              <a:rPr lang="ar-SA" sz="2800" dirty="0" err="1"/>
              <a:t>של</a:t>
            </a:r>
            <a:r>
              <a:rPr lang="ar-SA" sz="2800" dirty="0"/>
              <a:t> </a:t>
            </a:r>
            <a:r>
              <a:rPr lang="ar-SA" sz="2800" dirty="0" err="1"/>
              <a:t>התכשיר</a:t>
            </a:r>
            <a:r>
              <a:rPr lang="ar-SA" sz="2800" dirty="0"/>
              <a:t> </a:t>
            </a:r>
            <a:r>
              <a:rPr lang="ar-SA" sz="2800" dirty="0" err="1"/>
              <a:t>במערך</a:t>
            </a:r>
            <a:r>
              <a:rPr lang="ar-SA" sz="2800" dirty="0"/>
              <a:t> </a:t>
            </a:r>
            <a:r>
              <a:rPr lang="ar-SA" sz="2800" dirty="0" err="1"/>
              <a:t>השיקולים</a:t>
            </a:r>
            <a:r>
              <a:rPr lang="ar-SA" sz="2800" dirty="0"/>
              <a:t> </a:t>
            </a:r>
            <a:r>
              <a:rPr lang="ar-SA" sz="2800" dirty="0" err="1"/>
              <a:t>בבחירת</a:t>
            </a:r>
            <a:r>
              <a:rPr lang="ar-SA" sz="2800" dirty="0"/>
              <a:t> </a:t>
            </a:r>
            <a:r>
              <a:rPr lang="ar-SA" sz="2800" dirty="0" err="1"/>
              <a:t>תכשירי</a:t>
            </a:r>
            <a:r>
              <a:rPr lang="ar-SA" sz="2800" dirty="0"/>
              <a:t> </a:t>
            </a:r>
            <a:r>
              <a:rPr lang="ar-SA" sz="2800" dirty="0" err="1"/>
              <a:t>הדברה</a:t>
            </a:r>
            <a:r>
              <a:rPr lang="ar-SA" sz="2800" dirty="0"/>
              <a:t> </a:t>
            </a:r>
            <a:r>
              <a:rPr lang="ar-SA" sz="2800" dirty="0" err="1"/>
              <a:t>לשימוש</a:t>
            </a:r>
            <a:r>
              <a:rPr lang="ar-SA" sz="2800" dirty="0"/>
              <a:t> </a:t>
            </a:r>
            <a:r>
              <a:rPr lang="ar-SA" sz="2800" dirty="0" err="1"/>
              <a:t>בסמוך</a:t>
            </a:r>
            <a:r>
              <a:rPr lang="ar-SA" sz="2800" dirty="0"/>
              <a:t> </a:t>
            </a:r>
            <a:r>
              <a:rPr lang="ar-SA" sz="2800" dirty="0" err="1"/>
              <a:t>לאזורי</a:t>
            </a:r>
            <a:r>
              <a:rPr lang="ar-SA" sz="2800" dirty="0"/>
              <a:t> </a:t>
            </a:r>
            <a:r>
              <a:rPr lang="ar-SA" sz="2800" dirty="0" err="1"/>
              <a:t>מגורים</a:t>
            </a:r>
            <a:r>
              <a:rPr lang="ar-SA" sz="2800" dirty="0"/>
              <a:t>.</a:t>
            </a:r>
            <a:endParaRPr lang="he-IL" sz="2800" dirty="0"/>
          </a:p>
          <a:p>
            <a:pPr algn="just"/>
            <a:endParaRPr lang="he-IL" dirty="0"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09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איך אפשר לקדם העברת מידע על </a:t>
            </a:r>
            <a:r>
              <a:rPr lang="he-IL" sz="3600" dirty="0" smtClean="0">
                <a:cs typeface="Arial Unicode MS" panose="020B0604020202020204" pitchFamily="34" charset="-128"/>
              </a:rPr>
              <a:t/>
            </a:r>
            <a:br>
              <a:rPr lang="he-IL" sz="3600" dirty="0" smtClean="0">
                <a:cs typeface="Arial Unicode MS" panose="020B0604020202020204" pitchFamily="34" charset="-128"/>
              </a:rPr>
            </a:br>
            <a:r>
              <a:rPr lang="he-IL" sz="3600" dirty="0" smtClean="0">
                <a:cs typeface="Arial Unicode MS" panose="020B0604020202020204" pitchFamily="34" charset="-128"/>
              </a:rPr>
              <a:t>ריסוסים </a:t>
            </a:r>
            <a:r>
              <a:rPr lang="he-IL" sz="3600" dirty="0">
                <a:cs typeface="Arial Unicode MS" panose="020B0604020202020204" pitchFamily="34" charset="-128"/>
              </a:rPr>
              <a:t>חקלאיים</a:t>
            </a:r>
            <a:r>
              <a:rPr lang="he-IL" sz="3600" dirty="0" smtClean="0">
                <a:cs typeface="Arial Unicode MS" panose="020B0604020202020204" pitchFamily="34" charset="-128"/>
              </a:rPr>
              <a:t>?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6960" y="1825625"/>
            <a:ext cx="7843018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r="2217"/>
          <a:stretch/>
        </p:blipFill>
        <p:spPr>
          <a:xfrm>
            <a:off x="7634202" y="27384"/>
            <a:ext cx="4536504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1594"/>
          <a:stretch/>
        </p:blipFill>
        <p:spPr>
          <a:xfrm>
            <a:off x="3072988" y="12809"/>
            <a:ext cx="460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מדריך לחקלאי מבריטניה: מה תענה אם שכן שואל אותך על ריסוסים חקלאיים</a:t>
            </a:r>
            <a:r>
              <a:rPr lang="he-IL" sz="3600" dirty="0" smtClean="0">
                <a:cs typeface="Arial Unicode MS" panose="020B0604020202020204" pitchFamily="34" charset="-128"/>
              </a:rPr>
              <a:t>?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l="26042" t="17708" r="43611" b="6155"/>
          <a:stretch/>
        </p:blipFill>
        <p:spPr>
          <a:xfrm>
            <a:off x="0" y="0"/>
            <a:ext cx="4010025" cy="6858000"/>
          </a:xfrm>
          <a:prstGeom prst="rect">
            <a:avLst/>
          </a:prstGeom>
        </p:spPr>
      </p:pic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0026" y="1841391"/>
            <a:ext cx="8116888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Arial Unicode MS" panose="020B0604020202020204" pitchFamily="34" charset="-128"/>
              </a:rPr>
              <a:t>תודה על ההקשבה</a:t>
            </a:r>
            <a:r>
              <a:rPr lang="he-IL" dirty="0" smtClean="0">
                <a:cs typeface="Arial Unicode MS" panose="020B0604020202020204" pitchFamily="34" charset="-128"/>
              </a:rPr>
              <a:t>!</a:t>
            </a:r>
            <a:endParaRPr lang="he-IL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316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cs typeface="Arial Unicode MS" panose="020B0604020202020204" pitchFamily="34" charset="-128"/>
              </a:rPr>
              <a:t>חקלאות ומגורים בישראל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>
              <a:cs typeface="Arial Unicode MS" panose="020B0604020202020204" pitchFamily="34" charset="-128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3" y="1825625"/>
            <a:ext cx="8116891" cy="4168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0024" y="1825625"/>
            <a:ext cx="8181976" cy="120032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marL="177800" indent="-177800" algn="r" defTabSz="720000" rtl="1">
              <a:buFont typeface="Arial" panose="020B0604020202020204" pitchFamily="34" charset="0"/>
              <a:buChar char="•"/>
            </a:pPr>
            <a:r>
              <a:rPr lang="he-IL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13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% משטחי החקלאות – ביישובים עירוניים</a:t>
            </a:r>
          </a:p>
          <a:p>
            <a:pPr marL="177800" indent="-177800" algn="r" defTabSz="720000" rtl="1">
              <a:buFont typeface="Arial" panose="020B0604020202020204" pitchFamily="34" charset="0"/>
              <a:buChar char="•"/>
            </a:pP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40% משטח מחוז המרכז: שטחים חקלאיים </a:t>
            </a:r>
            <a:r>
              <a:rPr lang="he-IL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מעובדים</a:t>
            </a:r>
          </a:p>
          <a:p>
            <a:pPr marL="177800" indent="-177800" algn="r" defTabSz="720000" rtl="1">
              <a:buFont typeface="Arial" panose="020B0604020202020204" pitchFamily="34" charset="0"/>
              <a:buChar char="•"/>
            </a:pPr>
            <a:r>
              <a:rPr lang="he-IL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680,000 </a:t>
            </a:r>
            <a:r>
              <a:rPr lang="he-IL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דונם שטחים מעובדים בקרבה של 50 מ' ממבנים</a:t>
            </a:r>
          </a:p>
        </p:txBody>
      </p:sp>
    </p:spTree>
    <p:extLst>
      <p:ext uri="{BB962C8B-B14F-4D97-AF65-F5344CB8AC3E}">
        <p14:creationId xmlns:p14="http://schemas.microsoft.com/office/powerpoint/2010/main" val="38119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>
                <a:cs typeface="Arial Unicode MS" panose="020B0604020202020204" pitchFamily="34" charset="-128"/>
              </a:rPr>
              <a:t>קונפליקטים מובנים כתוצאה מפעילות חקלאית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pic>
        <p:nvPicPr>
          <p:cNvPr id="5" name="Picture 2" descr="תוצאת תמונה עבור טרקטור חורש"/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r="19128"/>
          <a:stretch/>
        </p:blipFill>
        <p:spPr bwMode="auto">
          <a:xfrm>
            <a:off x="7855165" y="1842306"/>
            <a:ext cx="4271748" cy="414147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תוצאת תמונה עבור רפת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/>
          <a:stretch/>
        </p:blipFill>
        <p:spPr bwMode="auto">
          <a:xfrm>
            <a:off x="4026086" y="1839271"/>
            <a:ext cx="4107980" cy="415512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>
                <a:cs typeface="Arial Unicode MS" panose="020B0604020202020204" pitchFamily="34" charset="-128"/>
              </a:rPr>
              <a:t>קונפליקט מרכזי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e-IL" dirty="0" smtClean="0">
                <a:cs typeface="Arial Unicode MS" panose="020B0604020202020204" pitchFamily="34" charset="-128"/>
              </a:rPr>
              <a:t>         </a:t>
            </a:r>
            <a:endParaRPr lang="he-IL" dirty="0">
              <a:cs typeface="Arial Unicode MS" panose="020B0604020202020204" pitchFamily="34" charset="-128"/>
            </a:endParaRPr>
          </a:p>
          <a:p>
            <a:pPr marL="0" indent="0" algn="just">
              <a:buNone/>
            </a:pPr>
            <a:r>
              <a:rPr lang="he-IL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Arial Unicode MS" panose="020B0604020202020204" pitchFamily="34" charset="-128"/>
              </a:rPr>
              <a:t>נראות </a:t>
            </a:r>
            <a:r>
              <a:rPr lang="he-IL" sz="6000" dirty="0" smtClean="0">
                <a:solidFill>
                  <a:schemeClr val="accent2">
                    <a:lumMod val="75000"/>
                  </a:schemeClr>
                </a:solidFill>
                <a:cs typeface="Arial Unicode MS" panose="020B0604020202020204" pitchFamily="34" charset="-128"/>
              </a:rPr>
              <a:t>רגש </a:t>
            </a:r>
            <a:r>
              <a:rPr lang="he-IL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rial Unicode MS" panose="020B0604020202020204" pitchFamily="34" charset="-128"/>
              </a:rPr>
              <a:t>עלייה</a:t>
            </a:r>
          </a:p>
          <a:p>
            <a:pPr marL="0" indent="0" algn="just">
              <a:buNone/>
            </a:pPr>
            <a:r>
              <a:rPr lang="he-IL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rial Unicode MS" panose="020B0604020202020204" pitchFamily="34" charset="-128"/>
              </a:rPr>
              <a:t> במודעות </a:t>
            </a:r>
            <a:r>
              <a:rPr lang="he-IL" sz="5400" dirty="0" smtClean="0">
                <a:solidFill>
                  <a:schemeClr val="accent3">
                    <a:lumMod val="75000"/>
                  </a:schemeClr>
                </a:solidFill>
                <a:cs typeface="Arial Unicode MS" panose="020B0604020202020204" pitchFamily="34" charset="-128"/>
              </a:rPr>
              <a:t>חוסר</a:t>
            </a:r>
          </a:p>
          <a:p>
            <a:pPr marL="0" indent="0" algn="just">
              <a:buNone/>
            </a:pPr>
            <a:r>
              <a:rPr lang="he-IL" sz="5400" dirty="0" smtClean="0">
                <a:solidFill>
                  <a:schemeClr val="accent3">
                    <a:lumMod val="75000"/>
                  </a:schemeClr>
                </a:solidFill>
                <a:cs typeface="Arial Unicode MS" panose="020B0604020202020204" pitchFamily="34" charset="-128"/>
              </a:rPr>
              <a:t> ידע </a:t>
            </a:r>
            <a:r>
              <a:rPr lang="he-IL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 Unicode MS" panose="020B0604020202020204" pitchFamily="34" charset="-128"/>
              </a:rPr>
              <a:t>חוסר סובלנות</a:t>
            </a:r>
          </a:p>
          <a:p>
            <a:pPr marL="0" indent="0">
              <a:buNone/>
            </a:pPr>
            <a:r>
              <a:rPr lang="he-IL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 Unicode MS" panose="020B0604020202020204" pitchFamily="34" charset="-128"/>
              </a:rPr>
              <a:t>         חוסר תיאום                                             בין רשויות</a:t>
            </a:r>
            <a:endParaRPr lang="he-IL" sz="3600" dirty="0">
              <a:solidFill>
                <a:schemeClr val="accent2">
                  <a:lumMod val="60000"/>
                  <a:lumOff val="40000"/>
                </a:schemeClr>
              </a:solidFill>
              <a:cs typeface="Arial Unicode MS" panose="020B0604020202020204" pitchFamily="34" charset="-128"/>
            </a:endParaRPr>
          </a:p>
        </p:txBody>
      </p:sp>
      <p:pic>
        <p:nvPicPr>
          <p:cNvPr id="5" name="מציין מיקום תוכן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r="17096"/>
          <a:stretch/>
        </p:blipFill>
        <p:spPr>
          <a:xfrm rot="5400000">
            <a:off x="4186532" y="1701493"/>
            <a:ext cx="4130337" cy="442876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19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>
                <a:cs typeface="Arial Unicode MS" panose="020B0604020202020204" pitchFamily="34" charset="-128"/>
              </a:rPr>
              <a:t>מחויב במציאות?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9286" t="23571" r="30803" b="25000"/>
          <a:stretch>
            <a:fillRect/>
          </a:stretch>
        </p:blipFill>
        <p:spPr bwMode="auto">
          <a:xfrm>
            <a:off x="4010025" y="1879345"/>
            <a:ext cx="8003299" cy="406415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83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Arial Unicode MS" panose="020B0604020202020204" pitchFamily="34" charset="-128"/>
              </a:rPr>
              <a:t>יוזמות </a:t>
            </a:r>
            <a:r>
              <a:rPr lang="he-IL" dirty="0" smtClean="0">
                <a:cs typeface="Arial Unicode MS" panose="020B0604020202020204" pitchFamily="34" charset="-128"/>
              </a:rPr>
              <a:t>מקומיות קהילתיות </a:t>
            </a:r>
            <a:r>
              <a:rPr lang="he-IL" dirty="0">
                <a:cs typeface="Arial Unicode MS" panose="020B0604020202020204" pitchFamily="34" charset="-128"/>
              </a:rPr>
              <a:t>וולונטרית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2400" b="1" dirty="0" smtClean="0">
                <a:cs typeface="Arial Unicode MS" panose="020B0604020202020204" pitchFamily="34" charset="-128"/>
              </a:rPr>
              <a:t>צמצום חשיפה לחומרי הדברה בעמק חפר:</a:t>
            </a:r>
          </a:p>
          <a:p>
            <a:pPr marL="342900" indent="-342900"/>
            <a:r>
              <a:rPr lang="he-IL" sz="2400" dirty="0" smtClean="0">
                <a:cs typeface="Arial Unicode MS" panose="020B0604020202020204" pitchFamily="34" charset="-128"/>
              </a:rPr>
              <a:t>חיבת ציון: אמנה בין תושבים וחקלאים, יידוע מראש על ריסוסים (דוא"ל).</a:t>
            </a:r>
          </a:p>
          <a:p>
            <a:pPr marL="342900" indent="-342900"/>
            <a:r>
              <a:rPr lang="he-IL" sz="2400" dirty="0" smtClean="0">
                <a:cs typeface="Arial Unicode MS" panose="020B0604020202020204" pitchFamily="34" charset="-128"/>
              </a:rPr>
              <a:t>חוגלה: מהלך להפחתת ריסוסים בתמיכה כלכלית של תושבי ההרחבה.</a:t>
            </a:r>
          </a:p>
          <a:p>
            <a:pPr marL="342900" indent="-342900"/>
            <a:r>
              <a:rPr lang="he-IL" sz="2400" dirty="0">
                <a:cs typeface="Arial Unicode MS" panose="020B0604020202020204" pitchFamily="34" charset="-128"/>
              </a:rPr>
              <a:t>מעברות: צוות ריסוסים במזכירות; ידוע על ריסוסים באתר האינטרנט של הקיבוץ.</a:t>
            </a:r>
          </a:p>
          <a:p>
            <a:pPr marL="342900" indent="-342900"/>
            <a:endParaRPr lang="he-IL" sz="2400" dirty="0" smtClean="0">
              <a:cs typeface="Arial Unicode MS" panose="020B0604020202020204" pitchFamily="34" charset="-128"/>
            </a:endParaRPr>
          </a:p>
          <a:p>
            <a:endParaRPr lang="he-IL" sz="2400" dirty="0">
              <a:cs typeface="Arial Unicode MS" panose="020B0604020202020204" pitchFamily="34" charset="-128"/>
            </a:endParaRPr>
          </a:p>
        </p:txBody>
      </p:sp>
      <p:pic>
        <p:nvPicPr>
          <p:cNvPr id="4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t="7172" r="23040" b="8154"/>
          <a:stretch/>
        </p:blipFill>
        <p:spPr bwMode="auto">
          <a:xfrm>
            <a:off x="3970171" y="-3074"/>
            <a:ext cx="8181974" cy="59817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מלבן 4"/>
          <p:cNvSpPr/>
          <p:nvPr/>
        </p:nvSpPr>
        <p:spPr>
          <a:xfrm>
            <a:off x="6721642" y="3946358"/>
            <a:ext cx="2679032" cy="20480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07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720000">
              <a:spcBef>
                <a:spcPts val="1200"/>
              </a:spcBef>
            </a:pPr>
            <a:r>
              <a:rPr lang="he-IL" sz="3600" dirty="0" smtClean="0">
                <a:cs typeface="Arial Unicode MS" panose="020B0604020202020204" pitchFamily="34" charset="-128"/>
              </a:rPr>
              <a:t>ניטור </a:t>
            </a:r>
            <a:r>
              <a:rPr lang="he-IL" sz="3600" dirty="0">
                <a:cs typeface="Arial Unicode MS" panose="020B0604020202020204" pitchFamily="34" charset="-128"/>
              </a:rPr>
              <a:t>חומרי הדברה באוויר </a:t>
            </a:r>
            <a:br>
              <a:rPr lang="he-IL" sz="3600" dirty="0">
                <a:cs typeface="Arial Unicode MS" panose="020B0604020202020204" pitchFamily="34" charset="-128"/>
              </a:rPr>
            </a:br>
            <a:r>
              <a:rPr lang="he-IL" sz="3600" dirty="0">
                <a:cs typeface="Arial Unicode MS" panose="020B0604020202020204" pitchFamily="34" charset="-128"/>
              </a:rPr>
              <a:t>כבסיס להסכמות בממשק חקלאות </a:t>
            </a:r>
            <a:r>
              <a:rPr lang="he-IL" sz="3600" dirty="0" smtClean="0">
                <a:cs typeface="Arial Unicode MS" panose="020B0604020202020204" pitchFamily="34" charset="-128"/>
              </a:rPr>
              <a:t>וקהילה</a:t>
            </a:r>
            <a:endParaRPr lang="he-IL" sz="3600" dirty="0">
              <a:cs typeface="Arial Unicode MS" panose="020B0604020202020204" pitchFamily="34" charset="-12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defTabSz="720000">
              <a:spcBef>
                <a:spcPts val="1200"/>
              </a:spcBef>
              <a:buNone/>
            </a:pPr>
            <a:r>
              <a:rPr lang="he-IL" b="1" dirty="0" smtClean="0">
                <a:cs typeface="Arial Unicode MS" panose="020B0604020202020204" pitchFamily="34" charset="-128"/>
              </a:rPr>
              <a:t>                וולידציה </a:t>
            </a:r>
            <a:r>
              <a:rPr lang="he-IL" b="1" dirty="0">
                <a:cs typeface="Arial Unicode MS" panose="020B0604020202020204" pitchFamily="34" charset="-128"/>
              </a:rPr>
              <a:t>בין פעילות בשטח ומדע </a:t>
            </a:r>
            <a:endParaRPr lang="he-IL" b="1" dirty="0" smtClean="0">
              <a:cs typeface="Arial Unicode MS" panose="020B0604020202020204" pitchFamily="34" charset="-128"/>
            </a:endParaRPr>
          </a:p>
          <a:p>
            <a:pPr marL="0" indent="0" defTabSz="720000">
              <a:spcBef>
                <a:spcPts val="1200"/>
              </a:spcBef>
              <a:buNone/>
            </a:pPr>
            <a:r>
              <a:rPr lang="he-IL" dirty="0" smtClean="0">
                <a:cs typeface="Arial Unicode MS" panose="020B0604020202020204" pitchFamily="34" charset="-128"/>
              </a:rPr>
              <a:t>יוזמה </a:t>
            </a:r>
            <a:r>
              <a:rPr lang="he-IL" dirty="0">
                <a:cs typeface="Arial Unicode MS" panose="020B0604020202020204" pitchFamily="34" charset="-128"/>
              </a:rPr>
              <a:t>של מרכז המועצות האזוריות ביחד עם מועצה אזורית עמק חפר, בשיתוף פעולה </a:t>
            </a:r>
            <a:r>
              <a:rPr lang="he-IL" u="sng" dirty="0">
                <a:cs typeface="Arial Unicode MS" panose="020B0604020202020204" pitchFamily="34" charset="-128"/>
              </a:rPr>
              <a:t>מלא</a:t>
            </a:r>
            <a:r>
              <a:rPr lang="he-IL" dirty="0">
                <a:cs typeface="Arial Unicode MS" panose="020B0604020202020204" pitchFamily="34" charset="-128"/>
              </a:rPr>
              <a:t> של חקלאים באזור</a:t>
            </a:r>
          </a:p>
          <a:p>
            <a:pPr marL="457200" indent="-457200" defTabSz="720000">
              <a:spcBef>
                <a:spcPts val="1200"/>
              </a:spcBef>
            </a:pPr>
            <a:r>
              <a:rPr lang="he-IL" dirty="0">
                <a:cs typeface="Arial Unicode MS" panose="020B0604020202020204" pitchFamily="34" charset="-128"/>
              </a:rPr>
              <a:t>בלווי של משרד החקלאות ומשרד הבריאות</a:t>
            </a:r>
          </a:p>
          <a:p>
            <a:pPr marL="457200" indent="-457200" defTabSz="720000">
              <a:spcBef>
                <a:spcPts val="1200"/>
              </a:spcBef>
            </a:pPr>
            <a:r>
              <a:rPr lang="he-IL" dirty="0">
                <a:cs typeface="Arial Unicode MS" panose="020B0604020202020204" pitchFamily="34" charset="-128"/>
              </a:rPr>
              <a:t>חוקרים מהאוניברסיטה העברית ואוניברסיטת תל אביב</a:t>
            </a:r>
          </a:p>
          <a:p>
            <a:pPr marL="457200" indent="-457200" defTabSz="720000">
              <a:spcBef>
                <a:spcPts val="1200"/>
              </a:spcBef>
            </a:pPr>
            <a:r>
              <a:rPr lang="he-IL" dirty="0">
                <a:cs typeface="Arial Unicode MS" panose="020B0604020202020204" pitchFamily="34" charset="-128"/>
              </a:rPr>
              <a:t>חברת "עגול איכות הסביבה" – ביצוע הניטור</a:t>
            </a:r>
          </a:p>
          <a:p>
            <a:pPr defTabSz="720000">
              <a:spcBef>
                <a:spcPts val="1200"/>
              </a:spcBef>
            </a:pPr>
            <a:r>
              <a:rPr lang="he-IL" b="1" dirty="0">
                <a:cs typeface="Arial Unicode MS" panose="020B0604020202020204" pitchFamily="34" charset="-128"/>
              </a:rPr>
              <a:t>המחקר </a:t>
            </a:r>
            <a:r>
              <a:rPr lang="he-IL" b="1" dirty="0" smtClean="0">
                <a:cs typeface="Arial Unicode MS" panose="020B0604020202020204" pitchFamily="34" charset="-128"/>
              </a:rPr>
              <a:t>כולל </a:t>
            </a:r>
            <a:r>
              <a:rPr lang="he-IL" b="1" dirty="0">
                <a:cs typeface="Arial Unicode MS" panose="020B0604020202020204" pitchFamily="34" charset="-128"/>
              </a:rPr>
              <a:t>שני פרקים:</a:t>
            </a:r>
            <a:r>
              <a:rPr lang="he-IL" dirty="0">
                <a:cs typeface="Arial Unicode MS" panose="020B0604020202020204" pitchFamily="34" charset="-128"/>
              </a:rPr>
              <a:t> </a:t>
            </a:r>
          </a:p>
          <a:p>
            <a:pPr marL="514350" indent="-514350" defTabSz="720000">
              <a:spcBef>
                <a:spcPts val="1200"/>
              </a:spcBef>
              <a:buFont typeface="+mj-lt"/>
              <a:buAutoNum type="arabicPeriod"/>
            </a:pPr>
            <a:r>
              <a:rPr lang="he-IL" dirty="0">
                <a:cs typeface="Arial Unicode MS" panose="020B0604020202020204" pitchFamily="34" charset="-128"/>
              </a:rPr>
              <a:t>בדיקת האסדרה והתקינה בעולם</a:t>
            </a:r>
          </a:p>
          <a:p>
            <a:pPr marL="514350" indent="-514350" defTabSz="720000">
              <a:spcBef>
                <a:spcPts val="1200"/>
              </a:spcBef>
              <a:buFont typeface="+mj-lt"/>
              <a:buAutoNum type="arabicPeriod"/>
            </a:pPr>
            <a:r>
              <a:rPr lang="he-IL" dirty="0">
                <a:cs typeface="Arial Unicode MS" panose="020B0604020202020204" pitchFamily="34" charset="-128"/>
              </a:rPr>
              <a:t>ניטור חומרי הדברה באוויר ליד אזורי מגורים</a:t>
            </a:r>
          </a:p>
          <a:p>
            <a:endParaRPr lang="he-IL" dirty="0"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50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חקלאות וסביבה" id="{6CBF4080-6425-48CF-B83F-6F4165BF9BCD}" vid="{1D8B6131-F67E-4355-B748-A20CF8935840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ניטור חומרי הדברה- כנס נקודת חן 181017</Template>
  <TotalTime>6196</TotalTime>
  <Words>1020</Words>
  <Application>Microsoft Office PowerPoint</Application>
  <PresentationFormat>מסך רחב</PresentationFormat>
  <Paragraphs>150</Paragraphs>
  <Slides>35</Slides>
  <Notes>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35</vt:i4>
      </vt:variant>
    </vt:vector>
  </HeadingPairs>
  <TitlesOfParts>
    <vt:vector size="39" baseType="lpstr">
      <vt:lpstr>Arial Unicode MS</vt:lpstr>
      <vt:lpstr>Arial</vt:lpstr>
      <vt:lpstr>Calibri</vt:lpstr>
      <vt:lpstr>ערכת נושא Office</vt:lpstr>
      <vt:lpstr>ניטור חומרי הדברה באוויר  כבסיס להסכמות בממשק חקלאות קהילה</vt:lpstr>
      <vt:lpstr>הצטמצמות קו המגע בין החקלאות  לעיר ולכפר</vt:lpstr>
      <vt:lpstr>הצטמצמות קו המגע בין החקלאות          לעיר ולכפר</vt:lpstr>
      <vt:lpstr>חקלאות ומגורים בישראל</vt:lpstr>
      <vt:lpstr>קונפליקטים מובנים כתוצאה מפעילות חקלאית</vt:lpstr>
      <vt:lpstr>קונפליקט מרכזי</vt:lpstr>
      <vt:lpstr>מחויב במציאות?</vt:lpstr>
      <vt:lpstr>יוזמות מקומיות קהילתיות וולונטרית</vt:lpstr>
      <vt:lpstr>ניטור חומרי הדברה באוויר  כבסיס להסכמות בממשק חקלאות וקהילה</vt:lpstr>
      <vt:lpstr>פרק א: אסדרה ותקינה</vt:lpstr>
      <vt:lpstr>Pesticide regulation in the EU</vt:lpstr>
      <vt:lpstr>שיטות וסוגי אסדרה</vt:lpstr>
      <vt:lpstr>דרישת הודעה מוקדמת לתושבים</vt:lpstr>
      <vt:lpstr>הכשרה ספציפית לריסוס בקרבת  אזורי מגורים</vt:lpstr>
      <vt:lpstr>מנגנוני היוועצות עם הציבור</vt:lpstr>
      <vt:lpstr>תקנים / ערכי סף </vt:lpstr>
      <vt:lpstr>מצגת של PowerPoint</vt:lpstr>
      <vt:lpstr>מה בעולם?</vt:lpstr>
      <vt:lpstr>מה בישראל?</vt:lpstr>
      <vt:lpstr>מה בישראל?</vt:lpstr>
      <vt:lpstr>מה בישראל? דוח הלמ"ס</vt:lpstr>
      <vt:lpstr>פרק ב: ניטור חומרי הדברה באוויר</vt:lpstr>
      <vt:lpstr>מה עשינו? </vt:lpstr>
      <vt:lpstr>מצגת של PowerPoint</vt:lpstr>
      <vt:lpstr>מצגת של PowerPoint</vt:lpstr>
      <vt:lpstr>מצגת של PowerPoint</vt:lpstr>
      <vt:lpstr>נתונים ותוצאות</vt:lpstr>
      <vt:lpstr>תמצית תוצאות בדיקה בסמוך לשדה גזר בחיבת ציון- 17 אוגוסט 2016</vt:lpstr>
      <vt:lpstr>תמצית תוצאות בדיקה בסמוך לפרדס ומטע אפרסמון במעברות- 31 אוגוסט 2016</vt:lpstr>
      <vt:lpstr>תוצאות</vt:lpstr>
      <vt:lpstr>פתרונות משולבים לצמצום חשיפת האוכלוסיה לחומרי הדברה</vt:lpstr>
      <vt:lpstr>איך אפשר לקדם העברת מידע על  ריסוסים חקלאיים?</vt:lpstr>
      <vt:lpstr>מצגת של PowerPoint</vt:lpstr>
      <vt:lpstr>מדריך לחקלאי מבריטניה: מה תענה אם שכן שואל אותך על ריסוסים חקלאיים?</vt:lpstr>
      <vt:lpstr>תודה על ההקשבה!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ניטור חומרי הדברה באוויר  כבסיס להסכמות בממשק חקלאות קהילה</dc:title>
  <dc:creator>Uriel Ben Haim</dc:creator>
  <cp:lastModifiedBy>Uriel Ben Haim</cp:lastModifiedBy>
  <cp:revision>34</cp:revision>
  <dcterms:created xsi:type="dcterms:W3CDTF">2017-10-26T05:54:55Z</dcterms:created>
  <dcterms:modified xsi:type="dcterms:W3CDTF">2017-11-21T11:35:16Z</dcterms:modified>
</cp:coreProperties>
</file>