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1222" r:id="rId5"/>
    <p:sldId id="1952" r:id="rId6"/>
    <p:sldId id="1946" r:id="rId7"/>
    <p:sldId id="1944" r:id="rId8"/>
    <p:sldId id="1945" r:id="rId9"/>
    <p:sldId id="1943" r:id="rId10"/>
    <p:sldId id="2002" r:id="rId11"/>
    <p:sldId id="1947" r:id="rId12"/>
    <p:sldId id="1948" r:id="rId13"/>
    <p:sldId id="1949" r:id="rId14"/>
    <p:sldId id="1999" r:id="rId15"/>
    <p:sldId id="1950" r:id="rId16"/>
    <p:sldId id="1951" r:id="rId17"/>
    <p:sldId id="2000" r:id="rId18"/>
    <p:sldId id="1982" r:id="rId19"/>
    <p:sldId id="1983" r:id="rId20"/>
    <p:sldId id="2001" r:id="rId21"/>
    <p:sldId id="1929" r:id="rId22"/>
    <p:sldId id="1876" r:id="rId23"/>
    <p:sldId id="1567" r:id="rId24"/>
    <p:sldId id="1973" r:id="rId25"/>
    <p:sldId id="1974" r:id="rId26"/>
    <p:sldId id="1975" r:id="rId27"/>
    <p:sldId id="1976" r:id="rId28"/>
    <p:sldId id="1981" r:id="rId29"/>
    <p:sldId id="1848" r:id="rId30"/>
    <p:sldId id="1842" r:id="rId31"/>
    <p:sldId id="1917" r:id="rId32"/>
    <p:sldId id="1843" r:id="rId33"/>
    <p:sldId id="1844" r:id="rId34"/>
    <p:sldId id="1845" r:id="rId35"/>
    <p:sldId id="1846" r:id="rId36"/>
    <p:sldId id="1847" r:id="rId37"/>
    <p:sldId id="1905" r:id="rId38"/>
    <p:sldId id="1931" r:id="rId39"/>
  </p:sldIdLst>
  <p:sldSz cx="9144000" cy="6858000" type="screen4x3"/>
  <p:notesSz cx="6797675" cy="9928225"/>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r" defTabSz="914400" rtl="1" eaLnBrk="1" latinLnBrk="0" hangingPunct="1">
      <a:defRPr kern="1200">
        <a:solidFill>
          <a:schemeClr val="tx1"/>
        </a:solidFill>
        <a:latin typeface="Arial" panose="020B0604020202020204" pitchFamily="34" charset="0"/>
        <a:ea typeface="+mn-ea"/>
        <a:cs typeface="+mn-cs"/>
      </a:defRPr>
    </a:lvl6pPr>
    <a:lvl7pPr marL="2743200" algn="r" defTabSz="914400" rtl="1" eaLnBrk="1" latinLnBrk="0" hangingPunct="1">
      <a:defRPr kern="1200">
        <a:solidFill>
          <a:schemeClr val="tx1"/>
        </a:solidFill>
        <a:latin typeface="Arial" panose="020B0604020202020204" pitchFamily="34" charset="0"/>
        <a:ea typeface="+mn-ea"/>
        <a:cs typeface="+mn-cs"/>
      </a:defRPr>
    </a:lvl7pPr>
    <a:lvl8pPr marL="3200400" algn="r" defTabSz="914400" rtl="1" eaLnBrk="1" latinLnBrk="0" hangingPunct="1">
      <a:defRPr kern="1200">
        <a:solidFill>
          <a:schemeClr val="tx1"/>
        </a:solidFill>
        <a:latin typeface="Arial" panose="020B0604020202020204" pitchFamily="34" charset="0"/>
        <a:ea typeface="+mn-ea"/>
        <a:cs typeface="+mn-cs"/>
      </a:defRPr>
    </a:lvl8pPr>
    <a:lvl9pPr marL="3657600" algn="r" defTabSz="914400" rtl="1"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DDDDDD"/>
    <a:srgbClr val="FFCC66"/>
    <a:srgbClr val="FFFF00"/>
    <a:srgbClr val="FF9966"/>
    <a:srgbClr val="008000"/>
    <a:srgbClr val="FF3300"/>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8" autoAdjust="0"/>
    <p:restoredTop sz="94709" autoAdjust="0"/>
  </p:normalViewPr>
  <p:slideViewPr>
    <p:cSldViewPr>
      <p:cViewPr varScale="1">
        <p:scale>
          <a:sx n="71" d="100"/>
          <a:sy n="71" d="100"/>
        </p:scale>
        <p:origin x="1160" y="48"/>
      </p:cViewPr>
      <p:guideLst>
        <p:guide orient="horz" pos="2160"/>
        <p:guide pos="2880"/>
      </p:guideLst>
    </p:cSldViewPr>
  </p:slideViewPr>
  <p:notesTextViewPr>
    <p:cViewPr>
      <p:scale>
        <a:sx n="200" d="100"/>
        <a:sy n="2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568A579B-3ED2-4C00-8778-3F62A944E167}"/>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GB"/>
          </a:p>
        </p:txBody>
      </p:sp>
      <p:sp>
        <p:nvSpPr>
          <p:cNvPr id="160771" name="Rectangle 3">
            <a:extLst>
              <a:ext uri="{FF2B5EF4-FFF2-40B4-BE49-F238E27FC236}">
                <a16:creationId xmlns:a16="http://schemas.microsoft.com/office/drawing/2014/main" id="{D73F93EF-C2A4-4DBA-B925-BF12E850C867}"/>
              </a:ext>
            </a:extLst>
          </p:cNvPr>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GB"/>
          </a:p>
        </p:txBody>
      </p:sp>
      <p:sp>
        <p:nvSpPr>
          <p:cNvPr id="160772" name="Rectangle 4">
            <a:extLst>
              <a:ext uri="{FF2B5EF4-FFF2-40B4-BE49-F238E27FC236}">
                <a16:creationId xmlns:a16="http://schemas.microsoft.com/office/drawing/2014/main" id="{657B4798-E1BE-4531-9EB4-643C130FDAB2}"/>
              </a:ext>
            </a:extLst>
          </p:cNvPr>
          <p:cNvSpPr>
            <a:spLocks noGrp="1" noChangeArrowheads="1"/>
          </p:cNvSpPr>
          <p:nvPr>
            <p:ph type="ftr" sz="quarter" idx="2"/>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GB"/>
          </a:p>
        </p:txBody>
      </p:sp>
      <p:sp>
        <p:nvSpPr>
          <p:cNvPr id="160773" name="Rectangle 5">
            <a:extLst>
              <a:ext uri="{FF2B5EF4-FFF2-40B4-BE49-F238E27FC236}">
                <a16:creationId xmlns:a16="http://schemas.microsoft.com/office/drawing/2014/main" id="{AA592D0E-7177-48CE-B26F-691B6EBA9475}"/>
              </a:ext>
            </a:extLst>
          </p:cNvPr>
          <p:cNvSpPr>
            <a:spLocks noGrp="1" noChangeArrowheads="1"/>
          </p:cNvSpPr>
          <p:nvPr>
            <p:ph type="sldNum" sz="quarter" idx="3"/>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FC6E5BF2-296D-4F1E-901F-FCBE1967CFFD}"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3416BE6-4FB2-4BC5-A620-9CB0DBA6E8BA}"/>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GB"/>
          </a:p>
        </p:txBody>
      </p:sp>
      <p:sp>
        <p:nvSpPr>
          <p:cNvPr id="12291" name="Rectangle 3">
            <a:extLst>
              <a:ext uri="{FF2B5EF4-FFF2-40B4-BE49-F238E27FC236}">
                <a16:creationId xmlns:a16="http://schemas.microsoft.com/office/drawing/2014/main" id="{B778F717-D90F-419D-AC2C-733FF752D0AF}"/>
              </a:ext>
            </a:extLst>
          </p:cNvPr>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GB"/>
          </a:p>
        </p:txBody>
      </p:sp>
      <p:sp>
        <p:nvSpPr>
          <p:cNvPr id="2052" name="Rectangle 4">
            <a:extLst>
              <a:ext uri="{FF2B5EF4-FFF2-40B4-BE49-F238E27FC236}">
                <a16:creationId xmlns:a16="http://schemas.microsoft.com/office/drawing/2014/main" id="{25337BD0-4C9A-42A6-9FDE-D590E130370C}"/>
              </a:ext>
            </a:extLst>
          </p:cNvPr>
          <p:cNvSpPr>
            <a:spLocks noRo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a:extLst>
              <a:ext uri="{FF2B5EF4-FFF2-40B4-BE49-F238E27FC236}">
                <a16:creationId xmlns:a16="http://schemas.microsoft.com/office/drawing/2014/main" id="{7FA59FE1-6F30-4795-8CC0-60BFE7A521FB}"/>
              </a:ext>
            </a:extLst>
          </p:cNvPr>
          <p:cNvSpPr>
            <a:spLocks noGrp="1" noChangeArrowheads="1"/>
          </p:cNvSpPr>
          <p:nvPr>
            <p:ph type="body" sz="quarter" idx="3"/>
          </p:nvPr>
        </p:nvSpPr>
        <p:spPr bwMode="auto">
          <a:xfrm>
            <a:off x="679450" y="4716463"/>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294" name="Rectangle 6">
            <a:extLst>
              <a:ext uri="{FF2B5EF4-FFF2-40B4-BE49-F238E27FC236}">
                <a16:creationId xmlns:a16="http://schemas.microsoft.com/office/drawing/2014/main" id="{19477C23-653C-4EF8-8A19-B24595DD9478}"/>
              </a:ext>
            </a:extLst>
          </p:cNvPr>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GB"/>
          </a:p>
        </p:txBody>
      </p:sp>
      <p:sp>
        <p:nvSpPr>
          <p:cNvPr id="12295" name="Rectangle 7">
            <a:extLst>
              <a:ext uri="{FF2B5EF4-FFF2-40B4-BE49-F238E27FC236}">
                <a16:creationId xmlns:a16="http://schemas.microsoft.com/office/drawing/2014/main" id="{E0702F1C-4AF9-4E75-9649-1C7851253B7E}"/>
              </a:ext>
            </a:extLst>
          </p:cNvPr>
          <p:cNvSpPr>
            <a:spLocks noGrp="1" noChangeArrowheads="1"/>
          </p:cNvSpPr>
          <p:nvPr>
            <p:ph type="sldNum" sz="quarter" idx="5"/>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5BA891F7-94BC-469F-A8BA-653EB38C318B}"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C1BBF5C8-997A-4170-9B73-9AE7354409D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defRPr>
            </a:lvl9pPr>
          </a:lstStyle>
          <a:p>
            <a:fld id="{758DA548-418E-48AA-B24D-069A8A461AA1}" type="slidenum">
              <a:rPr lang="en-GB" altLang="en-US"/>
              <a:pPr/>
              <a:t>1</a:t>
            </a:fld>
            <a:endParaRPr lang="en-GB" altLang="en-US"/>
          </a:p>
        </p:txBody>
      </p:sp>
      <p:sp>
        <p:nvSpPr>
          <p:cNvPr id="5123" name="Rectangle 2">
            <a:extLst>
              <a:ext uri="{FF2B5EF4-FFF2-40B4-BE49-F238E27FC236}">
                <a16:creationId xmlns:a16="http://schemas.microsoft.com/office/drawing/2014/main" id="{71DF9708-1FB3-4305-8F06-DD89B8E9B772}"/>
              </a:ext>
            </a:extLst>
          </p:cNvPr>
          <p:cNvSpPr>
            <a:spLocks noRot="1" noChangeArrowheads="1" noTextEdit="1"/>
          </p:cNvSpPr>
          <p:nvPr>
            <p:ph type="sldImg"/>
          </p:nvPr>
        </p:nvSpPr>
        <p:spPr>
          <a:xfrm>
            <a:off x="917575" y="744538"/>
            <a:ext cx="4962525" cy="3722687"/>
          </a:xfrm>
          <a:ln/>
        </p:spPr>
      </p:sp>
      <p:sp>
        <p:nvSpPr>
          <p:cNvPr id="5124" name="Rectangle 3">
            <a:extLst>
              <a:ext uri="{FF2B5EF4-FFF2-40B4-BE49-F238E27FC236}">
                <a16:creationId xmlns:a16="http://schemas.microsoft.com/office/drawing/2014/main" id="{89B40BD2-5DC2-48F4-A166-44EDC98DDEFD}"/>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5506003A-DC16-4581-9632-954FA028529F}"/>
              </a:ext>
            </a:extLst>
          </p:cNvPr>
          <p:cNvSpPr>
            <a:spLocks noGrp="1" noRot="1" noChangeAspect="1" noChangeArrowheads="1" noTextEdit="1"/>
          </p:cNvSpPr>
          <p:nvPr>
            <p:ph type="sldImg"/>
          </p:nvPr>
        </p:nvSpPr>
        <p:spPr>
          <a:xfrm>
            <a:off x="917575" y="744538"/>
            <a:ext cx="4962525" cy="3722687"/>
          </a:xfrm>
          <a:ln/>
        </p:spPr>
      </p:sp>
      <p:sp>
        <p:nvSpPr>
          <p:cNvPr id="7171" name="Notes Placeholder 2">
            <a:extLst>
              <a:ext uri="{FF2B5EF4-FFF2-40B4-BE49-F238E27FC236}">
                <a16:creationId xmlns:a16="http://schemas.microsoft.com/office/drawing/2014/main" id="{E1002003-D9E8-4B41-B253-30A60CD35A6D}"/>
              </a:ext>
            </a:extLst>
          </p:cNvPr>
          <p:cNvSpPr>
            <a:spLocks noGrp="1" noChangeArrowheads="1"/>
          </p:cNvSpPr>
          <p:nvPr>
            <p:ph type="body" idx="1"/>
          </p:nvPr>
        </p:nvSpPr>
        <p:spPr>
          <a:noFill/>
        </p:spPr>
        <p:txBody>
          <a:bodyPr/>
          <a:lstStyle/>
          <a:p>
            <a:r>
              <a:rPr lang="en-GB" altLang="en-US">
                <a:latin typeface="Arial" panose="020B0604020202020204" pitchFamily="34" charset="0"/>
              </a:rPr>
              <a:t>Joint chief of staff</a:t>
            </a:r>
          </a:p>
        </p:txBody>
      </p:sp>
      <p:sp>
        <p:nvSpPr>
          <p:cNvPr id="7172" name="Slide Number Placeholder 3">
            <a:extLst>
              <a:ext uri="{FF2B5EF4-FFF2-40B4-BE49-F238E27FC236}">
                <a16:creationId xmlns:a16="http://schemas.microsoft.com/office/drawing/2014/main" id="{21E00182-08E2-4B2A-9F40-61531BF4D4E5}"/>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defRPr>
            </a:lvl9pPr>
          </a:lstStyle>
          <a:p>
            <a:fld id="{4DEB6E71-2919-40D5-9654-1E7B6088838C}" type="slidenum">
              <a:rPr lang="en-GB" altLang="en-US"/>
              <a:pPr/>
              <a:t>2</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368D6FF1-71B1-4F2F-81B6-BEBC4D50D83D}"/>
              </a:ext>
            </a:extLst>
          </p:cNvPr>
          <p:cNvSpPr>
            <a:spLocks noRot="1" noChangeArrowheads="1" noTextEdit="1"/>
          </p:cNvSpPr>
          <p:nvPr>
            <p:ph type="sldImg"/>
          </p:nvPr>
        </p:nvSpPr>
        <p:spPr>
          <a:xfrm>
            <a:off x="917575" y="744538"/>
            <a:ext cx="4962525" cy="3722687"/>
          </a:xfrm>
          <a:ln/>
        </p:spPr>
      </p:sp>
      <p:sp>
        <p:nvSpPr>
          <p:cNvPr id="31747" name="Rectangle 3">
            <a:extLst>
              <a:ext uri="{FF2B5EF4-FFF2-40B4-BE49-F238E27FC236}">
                <a16:creationId xmlns:a16="http://schemas.microsoft.com/office/drawing/2014/main" id="{E0A24C4E-88B5-4A6E-A8AC-66B3E3132663}"/>
              </a:ext>
            </a:extLst>
          </p:cNvPr>
          <p:cNvSpPr>
            <a:spLocks noGrp="1" noChangeArrowheads="1"/>
          </p:cNvSpPr>
          <p:nvPr>
            <p:ph type="body" idx="1"/>
          </p:nvPr>
        </p:nvSpPr>
        <p:spPr>
          <a:noFill/>
        </p:spPr>
        <p:txBody>
          <a:bodyPr/>
          <a:lstStyle/>
          <a:p>
            <a:r>
              <a:rPr lang="en-GB" altLang="en-US">
                <a:latin typeface="Arial" panose="020B0604020202020204" pitchFamily="34" charset="0"/>
              </a:rPr>
              <a:t>Where the text says ‘more bees’ this means abundance, not (or not always) diversity as well. All but one of these studies just looked at bumblebees, not solitary bees.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131443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84122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3087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6308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46661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457200" y="1600200"/>
            <a:ext cx="8229600" cy="4983163"/>
          </a:xfrm>
        </p:spPr>
        <p:txBody>
          <a:bodyPr/>
          <a:lstStyle/>
          <a:p>
            <a:pPr lvl="0"/>
            <a:endParaRPr lang="en-GB" noProof="0"/>
          </a:p>
        </p:txBody>
      </p:sp>
    </p:spTree>
    <p:extLst>
      <p:ext uri="{BB962C8B-B14F-4D97-AF65-F5344CB8AC3E}">
        <p14:creationId xmlns:p14="http://schemas.microsoft.com/office/powerpoint/2010/main" val="1550948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50737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58338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36723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41406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11892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506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3664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29525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F4D0AE6-F375-4415-8D1D-06567916687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785729E4-DC54-42EA-A5CE-F3ACA868E5C8}"/>
              </a:ext>
            </a:extLst>
          </p:cNvPr>
          <p:cNvSpPr>
            <a:spLocks noGrp="1" noChangeArrowheads="1"/>
          </p:cNvSpPr>
          <p:nvPr>
            <p:ph type="body" idx="1"/>
          </p:nvPr>
        </p:nvSpPr>
        <p:spPr bwMode="auto">
          <a:xfrm>
            <a:off x="457200" y="1600200"/>
            <a:ext cx="822960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rgbClr val="993300"/>
          </a:solidFill>
          <a:latin typeface="+mj-lt"/>
          <a:ea typeface="+mj-ea"/>
          <a:cs typeface="+mj-cs"/>
        </a:defRPr>
      </a:lvl1pPr>
      <a:lvl2pPr algn="ctr" rtl="0" eaLnBrk="0" fontAlgn="base" hangingPunct="0">
        <a:spcBef>
          <a:spcPct val="0"/>
        </a:spcBef>
        <a:spcAft>
          <a:spcPct val="0"/>
        </a:spcAft>
        <a:defRPr sz="4400">
          <a:solidFill>
            <a:srgbClr val="993300"/>
          </a:solidFill>
          <a:latin typeface="Comic Sans MS" pitchFamily="66" charset="0"/>
        </a:defRPr>
      </a:lvl2pPr>
      <a:lvl3pPr algn="ctr" rtl="0" eaLnBrk="0" fontAlgn="base" hangingPunct="0">
        <a:spcBef>
          <a:spcPct val="0"/>
        </a:spcBef>
        <a:spcAft>
          <a:spcPct val="0"/>
        </a:spcAft>
        <a:defRPr sz="4400">
          <a:solidFill>
            <a:srgbClr val="993300"/>
          </a:solidFill>
          <a:latin typeface="Comic Sans MS" pitchFamily="66" charset="0"/>
        </a:defRPr>
      </a:lvl3pPr>
      <a:lvl4pPr algn="ctr" rtl="0" eaLnBrk="0" fontAlgn="base" hangingPunct="0">
        <a:spcBef>
          <a:spcPct val="0"/>
        </a:spcBef>
        <a:spcAft>
          <a:spcPct val="0"/>
        </a:spcAft>
        <a:defRPr sz="4400">
          <a:solidFill>
            <a:srgbClr val="993300"/>
          </a:solidFill>
          <a:latin typeface="Comic Sans MS" pitchFamily="66" charset="0"/>
        </a:defRPr>
      </a:lvl4pPr>
      <a:lvl5pPr algn="ctr" rtl="0" eaLnBrk="0" fontAlgn="base" hangingPunct="0">
        <a:spcBef>
          <a:spcPct val="0"/>
        </a:spcBef>
        <a:spcAft>
          <a:spcPct val="0"/>
        </a:spcAft>
        <a:defRPr sz="4400">
          <a:solidFill>
            <a:srgbClr val="993300"/>
          </a:solidFill>
          <a:latin typeface="Comic Sans MS" pitchFamily="66" charset="0"/>
        </a:defRPr>
      </a:lvl5pPr>
      <a:lvl6pPr marL="457200" algn="ctr" rtl="0" fontAlgn="base">
        <a:spcBef>
          <a:spcPct val="0"/>
        </a:spcBef>
        <a:spcAft>
          <a:spcPct val="0"/>
        </a:spcAft>
        <a:defRPr sz="4400">
          <a:solidFill>
            <a:srgbClr val="993300"/>
          </a:solidFill>
          <a:latin typeface="Comic Sans MS" pitchFamily="66" charset="0"/>
        </a:defRPr>
      </a:lvl6pPr>
      <a:lvl7pPr marL="914400" algn="ctr" rtl="0" fontAlgn="base">
        <a:spcBef>
          <a:spcPct val="0"/>
        </a:spcBef>
        <a:spcAft>
          <a:spcPct val="0"/>
        </a:spcAft>
        <a:defRPr sz="4400">
          <a:solidFill>
            <a:srgbClr val="993300"/>
          </a:solidFill>
          <a:latin typeface="Comic Sans MS" pitchFamily="66" charset="0"/>
        </a:defRPr>
      </a:lvl7pPr>
      <a:lvl8pPr marL="1371600" algn="ctr" rtl="0" fontAlgn="base">
        <a:spcBef>
          <a:spcPct val="0"/>
        </a:spcBef>
        <a:spcAft>
          <a:spcPct val="0"/>
        </a:spcAft>
        <a:defRPr sz="4400">
          <a:solidFill>
            <a:srgbClr val="993300"/>
          </a:solidFill>
          <a:latin typeface="Comic Sans MS" pitchFamily="66" charset="0"/>
        </a:defRPr>
      </a:lvl8pPr>
      <a:lvl9pPr marL="1828800" algn="ctr" rtl="0" fontAlgn="base">
        <a:spcBef>
          <a:spcPct val="0"/>
        </a:spcBef>
        <a:spcAft>
          <a:spcPct val="0"/>
        </a:spcAft>
        <a:defRPr sz="4400">
          <a:solidFill>
            <a:srgbClr val="993300"/>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rgbClr val="993300"/>
          </a:solidFill>
          <a:latin typeface="+mn-lt"/>
          <a:ea typeface="+mn-ea"/>
          <a:cs typeface="+mn-cs"/>
        </a:defRPr>
      </a:lvl1pPr>
      <a:lvl2pPr marL="742950" indent="-285750" algn="l" rtl="0" eaLnBrk="0" fontAlgn="base" hangingPunct="0">
        <a:spcBef>
          <a:spcPct val="20000"/>
        </a:spcBef>
        <a:spcAft>
          <a:spcPct val="0"/>
        </a:spcAft>
        <a:buChar char="–"/>
        <a:defRPr sz="2800">
          <a:solidFill>
            <a:srgbClr val="993300"/>
          </a:solidFill>
          <a:latin typeface="+mn-lt"/>
        </a:defRPr>
      </a:lvl2pPr>
      <a:lvl3pPr marL="1143000" indent="-228600" algn="l" rtl="0" eaLnBrk="0" fontAlgn="base" hangingPunct="0">
        <a:spcBef>
          <a:spcPct val="20000"/>
        </a:spcBef>
        <a:spcAft>
          <a:spcPct val="0"/>
        </a:spcAft>
        <a:buChar char="•"/>
        <a:defRPr sz="2400">
          <a:solidFill>
            <a:srgbClr val="993300"/>
          </a:solidFill>
          <a:latin typeface="+mn-lt"/>
        </a:defRPr>
      </a:lvl3pPr>
      <a:lvl4pPr marL="1600200" indent="-228600" algn="l" rtl="0" eaLnBrk="0" fontAlgn="base" hangingPunct="0">
        <a:spcBef>
          <a:spcPct val="20000"/>
        </a:spcBef>
        <a:spcAft>
          <a:spcPct val="0"/>
        </a:spcAft>
        <a:buChar char="–"/>
        <a:defRPr sz="2000">
          <a:solidFill>
            <a:srgbClr val="993300"/>
          </a:solidFill>
          <a:latin typeface="+mn-lt"/>
        </a:defRPr>
      </a:lvl4pPr>
      <a:lvl5pPr marL="2057400" indent="-228600" algn="l" rtl="0" eaLnBrk="0" fontAlgn="base" hangingPunct="0">
        <a:spcBef>
          <a:spcPct val="20000"/>
        </a:spcBef>
        <a:spcAft>
          <a:spcPct val="0"/>
        </a:spcAft>
        <a:buChar char="»"/>
        <a:defRPr sz="2000">
          <a:solidFill>
            <a:srgbClr val="993300"/>
          </a:solidFill>
          <a:latin typeface="+mn-lt"/>
        </a:defRPr>
      </a:lvl5pPr>
      <a:lvl6pPr marL="2514600" indent="-228600" algn="l" rtl="0" fontAlgn="base">
        <a:spcBef>
          <a:spcPct val="20000"/>
        </a:spcBef>
        <a:spcAft>
          <a:spcPct val="0"/>
        </a:spcAft>
        <a:buChar char="»"/>
        <a:defRPr sz="2000">
          <a:solidFill>
            <a:srgbClr val="993300"/>
          </a:solidFill>
          <a:latin typeface="+mn-lt"/>
        </a:defRPr>
      </a:lvl6pPr>
      <a:lvl7pPr marL="2971800" indent="-228600" algn="l" rtl="0" fontAlgn="base">
        <a:spcBef>
          <a:spcPct val="20000"/>
        </a:spcBef>
        <a:spcAft>
          <a:spcPct val="0"/>
        </a:spcAft>
        <a:buChar char="»"/>
        <a:defRPr sz="2000">
          <a:solidFill>
            <a:srgbClr val="993300"/>
          </a:solidFill>
          <a:latin typeface="+mn-lt"/>
        </a:defRPr>
      </a:lvl7pPr>
      <a:lvl8pPr marL="3429000" indent="-228600" algn="l" rtl="0" fontAlgn="base">
        <a:spcBef>
          <a:spcPct val="20000"/>
        </a:spcBef>
        <a:spcAft>
          <a:spcPct val="0"/>
        </a:spcAft>
        <a:buChar char="»"/>
        <a:defRPr sz="2000">
          <a:solidFill>
            <a:srgbClr val="993300"/>
          </a:solidFill>
          <a:latin typeface="+mn-lt"/>
        </a:defRPr>
      </a:lvl8pPr>
      <a:lvl9pPr marL="3886200" indent="-228600" algn="l" rtl="0" fontAlgn="base">
        <a:spcBef>
          <a:spcPct val="20000"/>
        </a:spcBef>
        <a:spcAft>
          <a:spcPct val="0"/>
        </a:spcAft>
        <a:buChar char="»"/>
        <a:defRPr sz="2000">
          <a:solidFill>
            <a:srgbClr val="99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 Id="rId9"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conservationevidence.com/actions/246"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conservationevidence.com/actions/246"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conservationevidence.com/actions/120"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conservationevidence.com/actions/857"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F0DD507-6423-4AEB-80D2-4F5F7FBD21E0}"/>
              </a:ext>
            </a:extLst>
          </p:cNvPr>
          <p:cNvSpPr>
            <a:spLocks noGrp="1" noChangeArrowheads="1"/>
          </p:cNvSpPr>
          <p:nvPr>
            <p:ph type="title"/>
          </p:nvPr>
        </p:nvSpPr>
        <p:spPr>
          <a:xfrm>
            <a:off x="304800" y="1447800"/>
            <a:ext cx="8153400" cy="3581400"/>
          </a:xfrm>
        </p:spPr>
        <p:txBody>
          <a:bodyPr/>
          <a:lstStyle/>
          <a:p>
            <a:br>
              <a:rPr lang="en-GB" altLang="en-US" sz="4000"/>
            </a:br>
            <a:br>
              <a:rPr lang="en-GB" altLang="en-US" sz="4000"/>
            </a:br>
            <a:r>
              <a:rPr lang="en-GB" altLang="en-US" sz="4000"/>
              <a:t> Nekudat Hen Conference 2015</a:t>
            </a:r>
            <a:br>
              <a:rPr lang="en-GB" altLang="en-US" sz="4000"/>
            </a:br>
            <a:br>
              <a:rPr lang="en-GB" altLang="en-US" sz="4000"/>
            </a:br>
            <a:r>
              <a:rPr lang="en-GB" altLang="en-US" sz="4000"/>
              <a:t>Making decisions about environmental issues</a:t>
            </a:r>
            <a:br>
              <a:rPr lang="en-GB" altLang="en-US" sz="4000"/>
            </a:br>
            <a:br>
              <a:rPr lang="en-GB" altLang="en-US" sz="4000"/>
            </a:br>
            <a:br>
              <a:rPr lang="en-GB" altLang="en-US" sz="4000"/>
            </a:br>
            <a:endParaRPr lang="en-GB" altLang="en-US"/>
          </a:p>
        </p:txBody>
      </p:sp>
      <p:sp>
        <p:nvSpPr>
          <p:cNvPr id="4099" name="Rectangle 3">
            <a:extLst>
              <a:ext uri="{FF2B5EF4-FFF2-40B4-BE49-F238E27FC236}">
                <a16:creationId xmlns:a16="http://schemas.microsoft.com/office/drawing/2014/main" id="{244DB771-E581-4741-8523-7D989C8E8721}"/>
              </a:ext>
            </a:extLst>
          </p:cNvPr>
          <p:cNvSpPr>
            <a:spLocks noGrp="1" noChangeArrowheads="1"/>
          </p:cNvSpPr>
          <p:nvPr>
            <p:ph type="body" idx="1"/>
          </p:nvPr>
        </p:nvSpPr>
        <p:spPr>
          <a:xfrm>
            <a:off x="0" y="5410200"/>
            <a:ext cx="9144000" cy="1173163"/>
          </a:xfrm>
        </p:spPr>
        <p:txBody>
          <a:bodyPr/>
          <a:lstStyle/>
          <a:p>
            <a:pPr algn="ctr" eaLnBrk="1" hangingPunct="1">
              <a:buFontTx/>
              <a:buNone/>
            </a:pPr>
            <a:r>
              <a:rPr lang="en-US" altLang="en-US" sz="2800"/>
              <a:t>William Sutherland, Miriam Rothschild Chair in Conservation Biology, University of Cambridge</a:t>
            </a:r>
          </a:p>
        </p:txBody>
      </p:sp>
      <p:sp>
        <p:nvSpPr>
          <p:cNvPr id="4100" name="Rectangle 4">
            <a:extLst>
              <a:ext uri="{FF2B5EF4-FFF2-40B4-BE49-F238E27FC236}">
                <a16:creationId xmlns:a16="http://schemas.microsoft.com/office/drawing/2014/main" id="{84C29EE2-53FB-496F-8C19-ADD190568A02}"/>
              </a:ext>
            </a:extLst>
          </p:cNvPr>
          <p:cNvSpPr>
            <a:spLocks noChangeArrowheads="1"/>
          </p:cNvSpPr>
          <p:nvPr/>
        </p:nvSpPr>
        <p:spPr bwMode="auto">
          <a:xfrm>
            <a:off x="3622675" y="3205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101" name="AutoShape 6" descr="data:image/jpeg;base64,/9j/4AAQSkZJRgABAQAAAQABAAD/2wCEAAkGBxQSEhUUEhQWFRQXFxobGBgWFRgXGRkYGB8YHxsYHRYYHyggGBolHBgYITEhJSkrLi4uGB8zODMsNygtLisBCgoKDg0OGxAQGzQkICQsLCwsLCwsLCwsLCwsLCwsLCwsLCwsLCwsLCwsLCwsLCwsLCwsLCwsLCwsLCwsLCwsLP/AABEIAJUBUgMBEQACEQEDEQH/xAAbAAEAAgMBAQAAAAAAAAAAAAAABAUBAwYCB//EAEYQAAEDAQUEBgUJBgUFAQAAAAEAAhEDBAUSITFBUWFxBhMigZGxMjRyocEUIzNCUmKC0eEVFmOisvAkNZLC8UVzk8PSJf/EABkBAQADAQEAAAAAAAAAAAAAAAABAgMEBf/EADMRAAICAQMCBAUCBgIDAAAAAAABAhEDEiExBDITIkFRFDNhcYGh8CM0QmKx4UPBUpHR/9oADAMBAAIRAxEAPwD7ggCAIAgCAIAgCAIAgCAIAgCAIAgCAIAgCAIAgCAIAgCAIAgCAIAgCAIAgCAIAgCAIAgCAIAgCAIAgCAIAgPFV+ETBdwGqiTpWCrf0gpgwWvnkB5lcr6yC2plNaMDpFT+y/wH5p8ZD2Y1o3077on6xHMH4K66rG/UnWibRrtf6Lg7kQVtGcZcMmzYrEhAEAQBAabZaOrpufE4QTG+FMVbohulZuCgkICutt806Zw5uI1wxl3lc+TqYQdclXJI2WC82VcmyDuOv6q2LPHJwFJMzYbwbVLg0EYdZjbO48Ex5lkbS9ApWTFsWCAIAgNItTMeDEMe73qniR1ab3ItcG5XJCAIAgCAICGLwaappQ7ENuUaTvnasVmXiaPUjVvRMWxIQBAEAQBAEAQBAEAQBAEBWsvYPtHUszgEvdujYOMkLXw2oamU13KkTrQHFpwmHRkeKwldOuS7OZZf1Ya4Tzb+S85dXkXJlrZIN6Ua2VZkH7Qzjv1HvV/Hx5Nsi/JOpPkj2q5zGOkesZw1/VUn0zrVB2iHH2KtcpQs7HXs4jEx8/axH4RC6cc8K5T+5ZOJ0dirMc3sOxDiSSOc5+K9DHKLXldmqa9CQtCQgCAICFffq9X2HeSvj70Vn2smN0VCweYB5KHwDn+jNIOL3OEnLM56zK4ejincmZwLP9lM60VGktO4RHHxXR4EdetFtKuyjux1XFUFECScydkE798+5cWF5NUlApG72LS6bxfUxscBjaMtnCDHFdWDNKdxfKLRk3saKta1taXnCAMyIGn5d6pKXUJamRcuT1ar2d1DajYDi6DlI0O/kFM+ol4Smvcly2s9WaranljoaGGNg03780hLPJp+gWple11b5S4gN6zPLZEDjuhYXk8Z1yV31FjarfVdU6qiBIHaJ9/dmuieWbnogWbd0j1d94P6w0qwGLYRt2+SnFmnr0T5Ck7pkKyXhaauIMwkjUwBHDcsYZs07USFKTJNovCswMpwDWdw0B04TrwyWks2SKUf6mS21sYbb61Ko1teC12hGzw3SFCy5McksnqLae5i03hVfWNOjHZ3xs1JnQTkk82SWRwh6EOTbpEe73uNrl4h0GQODY+CzxOTz+bn/RC7tzpF6JqEAQBAEAQBAEAQBAEAQFJ0nvXqmYGHtv8A5W7Tz2DvW+DHqdvgzySpUUnQ0/Pn2D5tW3Udhni7jtlxHQcVeVPDVePvH35/FeNmVTa+pg+SMsyCRZrU+i7smCDmNhjeFpCcsb2JTaLStSZaml9MYao9Jv2v73+K6ZRjnWqO0vYvtLgoyFxGZsoVnMOJpIP9+KtGTi7QTo6q6byFYQcnjUb+I4L1MGdZF9TaMrLBblggCAhX36vV9h3kr4+9FZ9rJjdFQsHCRCMHN3RahZ3PZVkaZxOYn3GV52DIsUnGZlF1sydZ71dVrYaYGDaSDMb+G4LaHUSnkqPBZSt7Gjo36dbmPNyp0ndL9+5EOWRaVRzalpc3UY+7tiT4LKMnGeRr6/5IXLNQ6s0i51V5qEHsyddncq+R47cnfsRtXJmp6o3/ALp8ipfyF9w+06ax/Rs9lvkF6UO1fY1XBSVKwp2xznmBGvNo3LhclDqG5fvYpdSI9em0Wh/WOc1rpIc3jmO5UkorK9bpMh925Mu6jQNUYHvc5okTodmscVtiji1+VttEpKx0W0qc2/FR0X9Qxmq/6cVmOdIYQASNREzHiFXqVWRN8CfJ5FCzuc1vW1HEnLcD3jao0YXJLU2KiZs1obRtVXHkDizjeQR7khNY80tRCdS3FhripbC5uhmO5sfBTjmpdRa/exKdyOjXoGgQBAEAQBAEAQBAEAQAlAfN71tnXVXP2E5eyNP74r0scdMUjkk7dmy4rT1ddjjpMHk7JRljqg0TB1I+iLzjqOX6SWctqYtjh7xl5QvN6uFT1e5lNblSCuQoTb3pxULho8B4/F+srbOqna9dy0uSLQrFjg5pghZxk4u0VTolXkQ+KrRAf6Q3PGvjkVpmqVTXrz9y0t9yEsSpNslB4irS7WE5gajgW7QeC2xxkvPDeiyT5R1llriowOG3ZuO0L1ITU42jVOzarkhAQr79Xq+w7yV8feis+1kxuioWMoCPVo06uoa8jkSFm4wnzuRSZso0GsENaGjgIVoxUdkhVGKNmYyS1oE6wNUjCMeEKFOzMaS4NAJ1MazrKKEU7SFGsXfSzPVtz4b1XwcfsNKMVLNSDQ1zWBsyAYAnfChwxpaWlQpElrYEDQLVKiTVXsrH+m0O5iVSUIy7lZDSZmtZmPEOaHRpI0UyhGXKFJihZmM9BobyCRhGPCCSQoWZjJwNDZ1gJGEY8IJUeqtIOEOAI3ESpcVJUyTXQsVNhlrGg7wM/FVjihHdIhJIzXsjH5vaHHiEljjLlBpMwLNTacQa1pA1gCBomiEXqoUjbTqBwlpBHAyrJp8EnpSAgCAIAgCAIAgCAICDflbBZ6hGuEgfiy+K0xK5orN1FnzpeicgQHcdGr2FVgY4/ONH+obD+a4c2PS7XB0452qLa02dtRpa4SD/AHI4rmnBTVMu1Zy943Q+lmO0zeNRzHxXmZenlDdboycWjZXp47Kx+1hLTyJ/4VpLVhUvYl7xKpcpQ9tqZFuwwe8bfAkd6sns0Dwqgl3Va+qqA7Dk7kfy1W2HJommTF0zs165uEAQEK+/V6vsO8lfH3orPtZMboqFjKA5y4aga6s46ASY4Erz+melzZnH1Jh6Q0o0fO6B+a1+Mh9SdaJtK8GOpmpMNGs6g7o36eK2jmg4a/QtqVWQh0hpTo+N8D81j8ZD2ZXWiLfd4fOMDXOEZuiRkYIy5b1n1GbzpJ/ciUtzfb7VQqCm5weZJwxloRM574V8uTFPTJp/QltMj2q84tM4nYG5OEmJEg5bc1nPPWa72RDl5i0bejC9rAHS4AgwIgid66lni5KPuW1K6PdpvBrKjaZBl0RERmYzzUzzKMlF+pLlTopv2sBaC4ud1e7PdHo81x/EJZdTexnq3La23rTpQDJJEwNx3zourJ1EIcl3JI9WC8mVpDZBGw6xv4qcWeOTgKSZJrVgxpc4wBqVpKSirZZuisZ0gpExDgN5Aj3GVzrrMbdFNaInSW1A4WA/eO4zoeO1Y9ZkTqK+5E36Fpc/V9X81OGTrrO1dWDRo8nBaNVsTVsWCAIAgCAIAgCAIAgKjpX6s/m3+oLbB3ozydpwa7zmCA90apY4OaSHDQhQ0mqZKdHY3R0lY+G1YY/f9U9/1TzXHkwNbxN45E+S/BXOaml1lbhcyAGumQMtdqo8cdLjWzIo568LiczOn227vrD81wZellHeO/8AkzcPYqFyFAgCA7W7auKkw/dHiMl7OKWqCZuuCStCQgIV9+r1fYd5K+PvRWfayY3RULGUBzF16Wn2Hf7l5mHjJ9v/AKZR9SZ0dotNF8gGXEGRsgZLbpYp43ZaC2Id02Y1aFVoMGWkTpI3rLBBzxSRWKtG41rRQYA5jCxsDODy0PvhW1ZsUd0qRPmSPN8Vg80HgRiz97Uzy1OEvf8A0JO6NvSUdqlzPm1W6vmP79hP0FqH+NZyHk5J/wAwg+4Wj11nIeRSX8yg+4Xuf8TR/D/UUz/Oj+P8iXchTH+NPL/aEX8y/wB+g/qNDDU+VVCwNLxMYt2QkZjOIVFr8eWlb/UjfUSbPY63Xio5rW/awngRMStIY8niqbS/BKTuzb0nPzQ9seTlbrOz8kz4Nd402/JGwBoyOZifdKrljHwF+CH2kC8foLPO4+GULDL8uBD4R1QC9Q1CAIAgCAIAgCAIAgCArekVPFZqg3Cf9JB+C0wupopkXlZ8+XonKEAQBATLFelWl6DyBuOY8Dp3KkscZcospNcF9YeluysyPvM/+T8CueXTf+LNVl9zpLLaWVG4mODhw+O4rmlFxdM1TT4IV53Q2rm3sv37Dz/Ncubp1PdbMiUbOWr0XMcWuEELzZRcXTMWqPCqDr7i+gZ3+ZXrdN8pG0eCetywQEK+/V6vsO8lfH3orPtZMboqFjKArLNdGDrO3PWNI00meOeq5odPp1b8lVGjfdth6lhbixSSZiNQOPBXw4vDjpsmKpEWjcgbTcwvPaIMgRpsIkyFnHpag43yV0bUa/2ETAdWcWjZn8SQFX4RvZy2Gj6ku3XU2oxrQcOD0SM8t3HRa5OnjOKXFEuNmitc5c2mDUJLJzImZIO/gqS6ZtJN8EOJtvG6hVcHBxY4ZSM/yzVsvTqb1J0yXGzxbbnFQN7ZD2gDFEzG05696jJ0ymlvuiHGzVTuKHteahJBBMiZg75y96oulqSlqGg3W+6BUfja8sdtI/5EK+Xp9ctSdMlxvcW26A9we1xY/LMbY265FMnTqT1J0w42ervuzq3F7qjnuIjOYjjmZU4sGh6m7YUaJdrszajS12h8RxWs4KcdLJasqm9H9A6o4tGyI+MDwXKuj95bFNBLvG6xVDAHYQzTKcsuPBa5cCmkk6os42WC6CwQBAEAQBAEAQBAEAQHmrTDmlp0IIPIqU63B8ytFEsc5jtWkg9y9NO1ZxtVsa1JAQBAEBcXZZ6FfsOmlV2EGWu7joeErGcpw3W6NIqMthXsdexPxtOX2h6J4OH98EUoZVQalB2dZc16NtDMQycMnN3H8iuTJjcGbwlqRm9rvFVn3x6J+HIrkz4Vkj9RKNnHryTE7S7KeGkwfdHvz+K9jCqxpG8eCUtSQgIV9+r1fYd5K+PvRWfayY3RULGUBx9lvC2VnvbTeDhO0MGUmNQuyUMUUm0YKU29i0u1ts6xvXEdXnMYdxjQTrCyn4Wny8l4673Ll9VrfScBzICxSbNLPRKgHmnVa70SDyIPkpaaBS2W8ahtr6Rd2ADAgbm7ddq2lCKxKXqZKT10Xb6gaJcQBxMLBKzUy1wOYMjggPJqtmJE7pE+CmmLMdc37TfEJTIs9lwiZy3qCQ1wOhB5IDw+s1pguaDxIClJsi0ey4RM5b1BJ4NdoiXNz0zGammRZsUElVf1vLKLnUnDEC0SIdEla4oXKpIpOVLYlXVWL6NNzjLi0Eniq5ElJpExdolqhYIAgCAIAgCAIAgOT6YXbBFZoyMB/PYfh4Lr6ef9LMMsfU5hdRiEAQBAEB2fRu2/KKT6VXtYQAZ+s0zE8RGvJcWaGiSlE6Mb1KmU11VOotmAGWl5pniCYHfMe9bZFrx3+TOPlnR3K4TpORqWTFaXMGheZ4DU+5eU8erM4/UxrzUdcF6psEAQEK+/V6vsO8lfH3orPtZMboqFjKA4S6XVxUqfJwCZ7UxpJjVd+TRS1HNHVbo6Cw2i0tbVdaGiGsLmxhzIk7CueUcbaUDVOSuypuW6Bamvq1XuLi4gQRrAM589OC1yZfDajEpCGrdnu+rOWGhZWuOExJJ1LnR4DPJMbvVkYmqqJrvWxCx1KT6TnZkyCd0SMthBSE/FTUiJR0NNEuxf5jU5Hyaqy+Siy+YaPk/yu11G1HHAyYA3AgZbt6nV4eNNepFa5OzFhc6zWitSa4loY4id4biB57FMqyQUmF5ZNGq5LnFem+o9zseIwQdoAMnfmVOXK4NRREIalbNd1WPrbLXEZtcHDmAZ90qZy05ERFXFm603nisLGauLsB5Mg+WHxVVjrK3+SXLyUdPdVk6qkxm0DP2jmfeSubJLVJs2iqVHNWylYsb8dR5JJ0kgd8drNdMXlpUjJqF8mm66xNktLCZa0NI4YiZ7sgrTS8SLIi/K0erFcballNUudiAcWjYA2co4wfFRLK1k0hQTjZ4fbn/IQJP0uD8IGKPFSoLxb+gt6D3edxtpWdtRrnYjhxbji4cDCiGVynpEoJRs6a4vV6XsBc2XvZtDtROWZYIAgCAIAgCAIAgPNWmHAtcJBEEHaFKdboHB35czqDpEmmTkd3A8eO1d2LKpr6nLOGkqlsUCAIAgPTHkaEjkYUVZJNuKkXWikBscD/pz+CpldQZMFckfRF5x1kC77Hhc+o70nkxwbOXeclhix1JzfL/wVS9SetywQBAQr79Xq+w7yV8feis+1kxuioWMoDjLDStVB73Mok4jtE5SdxXbJ45pJs50pReyLWxWm01H4K1INpuDg4gEZEHjvWUo44q4vcunJumiBZaVqsuKmymKjSZBiROk5HLIDI7leTx5N26KpSjsjfed316jaVbCBWZq0EZwZB3Tw4qsJwi3H0ZMoydP1NVSy2i11GdbT6tjNdm6ciZJMKylDGnpdsVKT3NtuslelanVqTOsDh4ZAEHOdiiMoShpk6DUlK0YtNjr0K7q1FmMP1G6YJBGuu1IyhOGmTqg1KMrR7uq66lSrUrVxhLmkBu3tCNNgAyUZMkVFRiIxbdsjWe7LXRD2MLRTMy6RkI13gwrPJjnTfJCjNbIkdCB2KntDyVep5ROHhlfdl3A20sGbKbi7wOQ8YHctJz/AIV+rKxj56O0e2QRvC4joOSu2jabNiY2gHycnbN2u7bBhdc3Ce7ZhFSjtRi7rtqto2lrmHE4Nw/eILpjxUzyRcotMRi6ZbXZZXtsZY5pD8NQYdsnFHmsZyTy39i8U9FFVRuaq6yFhaQ8VcQacpGED8/BbPLFZL9KKKD00eLU211aIpupQ1sZxDnRkNTnvy3JHw4yuw9bVUdLdFMtoU2uEENAIOwrmyNOTaNY7ImKhYIAgCAIAgCAIAgCA81GBwIcAQdQcwUToHMXp0V1dQP4HHyd+fiuqHUekjGWL2ObtNlfTMPaWniPI7V0xkpcGLTXJpViAgPVNhcQGgknQAST3KG65JO16NXMaIL6n0jhEfZG7mfguLNl1bLg6McK3ZeLA0CAIAgCAhX36vV9h3kr4+9FZ9rJjdFQsZQHPVOltMEjA/Ix9XZ3roXTS9zLxUb7u6RsrVG02tcC6czEZAnYeCieBxVsmORN0XSwNAgCAr7feYpPYzA52PaNBnGa0hj1JuyspU6LBZlggOdq9G3kuAtL8DjJBBMzvhwB8F0LOv8AxMnjfuWDLpDKBo03Fs/X1M5Z5RuhZvI3LUy2io0hc10Ns4dBLnO1cRGmyO9MmRzEIaSyWZcIAgCAIAgPNR4aCTkACTyCJWDVY7Yyq3FTdiAMTBGffzVpRcXTITT4N6qSQ70vAUGY3AkSBAjbz5K8IObpFZS0qzfZawexrxkHNDgDxEqslTolO1ZtUEhAEAQBAEAQBAeXsBEEAjcRIS6BX1ris7taQHsy33NIWizTXqUeOL9DS3ozZx9Unm93wKt48yPCiWNlsdOn9GxreQzPM6lZyk5csuklwb1UkIAgCAIAgIV9+r1fYd5K+PvRWfayY3RULGUBw1zXmyhUqmo0nEYEAHQneQu/Jjc0qOaMlFuzpLsvinXLhTa4FontBo8iVyzxShybRmpcFLd142yu13Vub2dXENBz+qMo93et5wxQe5nGU5cHqnfdd9B5BipSIxHCM2mQZBEAg7lDxQUl7Ma5NfYn2u+SLG2q0w90N0HpfWy7is44v4ml8FnPyWRa9512fJgX51ILuy3QuEDTLIq6xwerbghykqFqvO0G1Po0iDsAIEDIEmfFI44aFKQcpaqRtqXhaLPSc6uWucXYWCBxlxLYy4aqFCE5VEnVKKtkapeNsotbVqYXMdHZhuU6DISMuasoYpPSuSuqa3Zvvi+aralHqTlUY1waQDJcTAnXdtVceKLT1ehMpu1RqdedqoVWCvhc150AbkNsECZE7VPh45xekapRe5svC87QLU6lSIOmFpAjNoJM65ZlIY4eHqkJSlqpEd162ulU6p+F73RhyG3QiIBGuqt4eOS1LgjXNOjdSvO00azGWghzXkaAZSYkFoGh2FVeOE4twJ1Si6Zvtt5Vqlc0bNDcPpOMbInUGBJjRVjjhGOqZLlJuonu6r0qisaFojHEtcNuU7Mjly0TJjjp1xEZO6ZW3deNsrhwpuaYiXENHIDKM+S0nDFDkrGU5cG+zXrWrUKzDHWMGZIiW5h2Q+sIKrLHGMk/RkqUmmjHRDrcJw4eqkzOuKBHdonUab35GKzbXNvAc8uY0Nk4QG6DdIJjmZULweA/E5I15Xia9ixOADhUAMaSBMjuIVoQ0Za+hEpaoHRXP9BR/wC2z+kLnyd7+5rHtRMVCwQBAEAQBAEAQBAEAQBAEAQBAEAQBAQr79Xq+w7yV8feis+1kxuioWMoDh7lttKlUqmsJBOXZxbSu7LGUktJzwaTdl/Y73s73YKQhzgfqYdATr3LnljmlbNFOL2RD6D+hU9oeSv1XKK4eDV0Yphz7S06OyPIl6tmdKLGPdsq7JZXuqtszvRbUcT7pPg3LmtZSSjrXsZpNvSW/Sf1iz8x/U1Y4OyRpk7kLJ/mNTkf6WpL5KC+Yb+mdAuotcBIa7PgCCJ8YVemdSonKtiBfV806tnaxkl5LZEHKOO3PctMeJxnbKzmnGkebZRLK1jadQ2mDzxZpF3Gb+4apxJXTP0qHN3mxV6biROX0Mf9T7v/AFp/wfv3H/IZvb/MKPJvm9MfyWJd6HSn1iz8x/U1MHZIZO5Ffa7PTZa6grl7WuJcHN+8ZGwyNRzC0jJvGtJVpKTssLnoWU1vmn1HPaCQXaHIg7JylZ5JZNPmRaKjexnoP6NXm3yKdTyhh9SPcjSalrAzJa8DxcpycRIhyzHR63hlCqxp+d7TmiDsaM92zRTmhc03wISqLXqQrOaLqTn1atQ1s+zJz3bDPirvWpVFbFVpatvczRYTYXxsrAnlhaPij+avsF2fk6jo9bGVKLGtMljGhwgiDEbddCuXNFqTb9TaDTRZrIuEAQFHfN8FpLKeo1du4DiuLqOpcXpiZyl6Ip2srVO0BUdx7RXJWSe+7Kbs3WS9KlIwSSNrXfrmFaGecHv/AOmSpNFhftsJZScxzgHToSN2sLo6nJcYyi+S03tsLDWcbLUJc4kYoMmdBtTHKXgSd+4T8pUUq1ZxhrqhO4OcfiuRSyS2Tf6lLZtwWn+N4vV6zfX9SfMWeKo2yOLi8PnUkh3pDbqui5rA7u/9lt9JUUqtZ3ouqO5OcVyxlklw3+pTc2YLT/G8Xq1Zvr+pPmLK1Pe2yNkuD8WZJIdq7brouibksCvks70kS5rzc18PcS12XaJMHYc1l0+dxlUnsyIy33OmrVQ1pc7IASV6UpKKtmpx9qvGo9xdic0HQBxAA2aLyJ5pybdmDk2ddZDLGT9keQXrQ7UbLgj336vV9h3ktcfeiJ9rJjdFQsZQEBlis7iYZScdsBpPetNU16srpizayw0WdoMY2JzgCBtz5KuuT2saUj1YqdIA9UGATngiJ7tqScn3EpL0PVGysYSWMa0nUgATzUOTfISSMtszA4vDW4zq6BJ7+4JqdUKXJitZWPILmtcRoSASOSKTWyYaTDbKwOLw1uM6ugT4pqdVYpcm0hQSR6V30muxNpsDt4aJ/RWc5NU2RpSPdSysc4Oc1pcNCQCRG4qFJpUmKQr2Vj4xsa6NJAMIpNcMNJ8j5KzHjwNx/agTpGvLJNTqrFK7D7KwuDy1pcNHECR3pqdVYpcitZWPILmtcRoSASOSKTXDDSZm0WZlQQ9rXe0AUUmuA0nyYs9lZTEMa1o4ABHJvlhJLgzZ7KynOBrWzrhAE+COTfISS4MUbKxhJa1rSdSAATzRyb5YSSDbIwOxhjQ77QaAc+KnU6qxS5Nf7OpTi6tk78ITXKqsjSvY2UbKxgLWsaGnUAAA9yhybdtkpJCz2VjJwMa2dcIAnwRyb5YSS4NygkIDy90AncFDdIHF2Gn1lVod9Z2fHaV4+Na5pP1MFuztWiMhkF7NUbnh1BpOItBdvgT4qumN3QopulWlPmfguTreEZ5DXd/qdX8XkFXF/Ly/IXaVd32w0nYgATEZ8Y/JcuLI8crRROiyZ0heSBgbmRvXSusk3VFtZZ399A/8P9QXT1Pyn+/UvPg5y7reaJJABkRmvOxZXjdoyUqLOzX89z2tLW9pwG3aQF0w6uUpJUXUyX0k+h/EPiter+X+SZ8HNtoEsLxoCAe/QrzlBuLkZ1sSbVebn020zs1P2o0Ws87lBRZLlaojWmgWEA6wDynYspwcXTIao7Ox/Rs9lvkF7GPtX2NlwaL79Xq+w7yW2PvRE+1kxuioWMoD59dlu6m0Y/q4iHeyTn4a9y9CcNUKOWMtMrL/AKYW/DTFJpzfmfZH5nyKw6eFvV7GuWW1Groxam0rLUe6YFQ6CT6LFOeLlkSXsRjdRskU+ldIkYmPaDtIB8iqvp5ejJ8VEy8r7p0SzECQ8SC2CIyz14qkMTldFpTSI1n6UUnvDYc0EwHGI74OStLp5JWQsqbN96X6yg7AWuc6JgDZzOvcqwxOasmU0nR6uq+6dclrZa4Zw74Qk8UobsRmpEWv0ppNeWw5wBguAEd2eYVl08mrIeVJku7b6ZWx4QWhgkl0AQZz14Ks8TjV+pMZpkJ/SukDk15bPpACPAlX+HkV8VE2231Tp0m1c3tcYGGOO+NyzjiblpLOaSshfvXRxRhfH2oHlMrT4aVFfFRmr0roh0Br3CfSAEdwJlF08qHiosrRedNlIVS7sGIjUzsA3rJY5OWku5JKyvs3Sek5wa5rmToXRHuOS0l08krKrKjfeN+06NTA8O0mRBGc8Z2KsMLkrRMppOma7v6R0qrwyHNJ0xRBO7I5FTPBKKsiORN0U5vsNtZeTU6oSMM7Yj0ZjVbeFeOvUpr81nYMdIB3ifFcZuZQBAEAQAhAcXXpOoVY2tMtO8bCvHlF4p/YwezOgoX7SIlxLTtEE+8Lvj1eNrfY0U0Q7R0i7XYaC372RPhosZ9Zv5VsQ5+xrv2uX06Ti3DJdlM5ZKOpk5Qi2qIk7SPd3+p1fxeQU4v5eX5JXaV90VKbXzVALcJ1E5yNniufA4KVz4Kxq9y5Fssm5v8A4z+S6/F6f9ovcT1elpbUsz3MMiQNCNrd6tmnGeFuIk7iU9z1aTXO60AiMpbizXJglBN6yka9S2bbrKCCA0EaHqz+S6ll6db/APRe4mL8rtfZw5pkFw4aTvUdRNTxWvcSdoj9GqYc2q12YMA/zKnSJSjJMiB6sVxFtQF5BYDI3mNJEJj6Rqdy4ChuQekP07uQ8gseq+Yys+Tp7H9Gz2W+QXpY+1fY1XBovv1er7DvJbY+9ET7WTG6KhYygOFuywdd8oaPSGbeYLsu/TvXfOenSzmjG7M3fYn1G1qtWYp0XBuIRmGkDXcPeQonNJqK9WIxbTbJF03iKFke7CHF1UtAOmbW68IBVckNeRL6ExlpiZvt9odQBqtphktIw+kJ027kxKCl5bsmeqtzVeTZFiBzBY0HlLVMNtZEv6Sb02YAKRAEyR3ZZKnTPdlsvoSLRelV1fqqDGFzBm5/dMbhMKqxxUdUmS5O6RXWTH8u+cDQ+DODT0D+i0lXhbcf7Kq9e5u6GvYG1cRaDlMx6MHfsUdTdqhircrrAfmbXh0hnhiPwWk+6NlVwyfdlK0Ps4bTbRNNwcM5nMmZ4/os5uCnbuy0VJx2I142J9GyNa+PppEGRBYdvOVeElLJa9v+yJJqO/uWl+0WixMgDIU4y0mJ81lib8V/kvNeQxVpN/Z2g9AHTbIz5qE34wr+GUlsJ+TWYbJqa6TiGvv963j3y/Bm+1FteVhtVZoa9tEAHIgxwgcFlCeODtWXlGUluabVSPyyztfmQymHbcxi8cwrRf8ADk19SH3qzb0kaBarOQMyWz/qCrh+XInJ3Iywf/pHl/sR/J/fuP8AkOoXKbBAEAQBAEBGt1hZVEOGmhGoWeTFHItyGkynf0bM5VBHFv6rkfRP0ZTwyVYrhYwy84yNkQPDatcfSRju9yVBIkXrd3XBoxYcM7J171fNh8St6JlGzFnuzDRdSxTinONJjZPBRHBpxuF8hR2ogfu3/E/k/VY/Bf3foV8Mfu3/ABP5P1T4L+79B4ZMZdMUXUsepmcPEbJ4LVdPWNwstp2oh/u3/E/k/VZfBf3foV8Mfu3/ABP5P1T4L+79B4ZMddM0RSx6GZw8SdJ4rV9P/D0WW07UbLqu7qcXaxYo2RpPHirYcPh3vdiMaJ63LFTeFy9a8vxxMZYZ071y5em8SWqyjhbLOizC0DcAPBdMVSSLmq8KBqUnsEAuaQJ0zV4OpJkSVqjeFUkygKu6bnFBz3B5dj2REZk7+K1yZdaSopGGlk+10cbHsmMTS2d0giVnF00yzVqiqpdHWCi6i5xIL8YdEEGAPh71s871akUWNVRHPRaWw6u8x6MjIdxKt8RvsiPC+pKr3CHdT2yOqAHo+lBB35aKizVe3JLx3X0N19XSLQGguLcJJyEzKrjyaCZw1Ee39Hw+p1jKjqbjqRt2TqIVoZqVNWRLHbsWHo8KVUVRUc4iZxDUkQTKmWZyjpoLHTsqrXSsJqPJe8EEy1s4XHbGR28QtYvNS2KPRZu6IWbE2sS35t8NAO0dqR7wq9RKmvcnEuTe7osBIZWe1h1b/wAET4KPiPdE+F7Ml2u4Wvosoh7gGmZPaO3w1VI5mpOVFnC1RIt12irRFLFEYc4n0Y2dyrHJplqJlG1QddoNn6jFlhDcUbtsJr8+oafLRpFxMNAUXEkNJIdoQSSfjCnxnr1IjQtNEOl0XzGOs9zWnJukRxkx3K76j2RXwvqTrRdAdXZWxEYQBhiZids8VRZKg40WcLlZm8roFapTqFxGCMomYM6pDJpi1XIlC3ZqvS4W1n9YHuY+IJG3jwKmGZxVVZEoW7LWm2ABrAhYs0PSAIAgCAIAgCAIAgCAIAgCAIAgCAIAgCAIAgCAIAgCAIAgCAIAgCAi1rtovOJ1NhO8tGfPerrJJbJlXFP0JDGACAAANABAHcqFj0gCAIAgCAIAgCAIAgCAIAgCA//Z">
            <a:extLst>
              <a:ext uri="{FF2B5EF4-FFF2-40B4-BE49-F238E27FC236}">
                <a16:creationId xmlns:a16="http://schemas.microsoft.com/office/drawing/2014/main" id="{9128077D-0E90-4F54-82D5-5FB64282C4E5}"/>
              </a:ext>
            </a:extLst>
          </p:cNvPr>
          <p:cNvSpPr>
            <a:spLocks noChangeAspect="1" noChangeArrowheads="1"/>
          </p:cNvSpPr>
          <p:nvPr/>
        </p:nvSpPr>
        <p:spPr bwMode="auto">
          <a:xfrm>
            <a:off x="1298575" y="388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endParaRPr lang="en-US" altLang="en-US" sz="1800">
              <a:solidFill>
                <a:schemeClr val="tx1"/>
              </a:solidFill>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C:\Users\Sutherland\AppData\Local\Temp\journal.pone.0022998.g002.png">
            <a:extLst>
              <a:ext uri="{FF2B5EF4-FFF2-40B4-BE49-F238E27FC236}">
                <a16:creationId xmlns:a16="http://schemas.microsoft.com/office/drawing/2014/main" id="{958C2369-B892-4403-AE4E-DCFC65277F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63" y="1573213"/>
            <a:ext cx="7712075" cy="414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3">
            <a:extLst>
              <a:ext uri="{FF2B5EF4-FFF2-40B4-BE49-F238E27FC236}">
                <a16:creationId xmlns:a16="http://schemas.microsoft.com/office/drawing/2014/main" id="{B18E6331-28AD-4D93-9258-8519BDAD7E98}"/>
              </a:ext>
            </a:extLst>
          </p:cNvPr>
          <p:cNvSpPr>
            <a:spLocks noGrp="1" noChangeArrowheads="1"/>
          </p:cNvSpPr>
          <p:nvPr>
            <p:ph type="title"/>
          </p:nvPr>
        </p:nvSpPr>
        <p:spPr/>
        <p:txBody>
          <a:bodyPr/>
          <a:lstStyle/>
          <a:p>
            <a:r>
              <a:rPr lang="en-GB" altLang="en-US"/>
              <a:t>Identifying who really is an expert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C0ACA85-B7E7-4971-98E7-2567DDF036C5}"/>
              </a:ext>
            </a:extLst>
          </p:cNvPr>
          <p:cNvSpPr>
            <a:spLocks noGrp="1" noChangeArrowheads="1"/>
          </p:cNvSpPr>
          <p:nvPr>
            <p:ph type="title"/>
          </p:nvPr>
        </p:nvSpPr>
        <p:spPr>
          <a:xfrm>
            <a:off x="457200" y="-304800"/>
            <a:ext cx="8229600" cy="1143000"/>
          </a:xfrm>
        </p:spPr>
        <p:txBody>
          <a:bodyPr/>
          <a:lstStyle/>
          <a:p>
            <a:r>
              <a:rPr lang="en-GB" altLang="en-US"/>
              <a:t>Research conclusions:</a:t>
            </a:r>
          </a:p>
        </p:txBody>
      </p:sp>
      <p:sp>
        <p:nvSpPr>
          <p:cNvPr id="3" name="Content Placeholder 2">
            <a:extLst>
              <a:ext uri="{FF2B5EF4-FFF2-40B4-BE49-F238E27FC236}">
                <a16:creationId xmlns:a16="http://schemas.microsoft.com/office/drawing/2014/main" id="{C803EA40-61CD-4250-96B9-5772C1166AB6}"/>
              </a:ext>
            </a:extLst>
          </p:cNvPr>
          <p:cNvSpPr>
            <a:spLocks noGrp="1" noChangeArrowheads="1"/>
          </p:cNvSpPr>
          <p:nvPr>
            <p:ph idx="1"/>
          </p:nvPr>
        </p:nvSpPr>
        <p:spPr>
          <a:xfrm>
            <a:off x="457200" y="609600"/>
            <a:ext cx="8229600" cy="4983163"/>
          </a:xfrm>
        </p:spPr>
        <p:txBody>
          <a:bodyPr/>
          <a:lstStyle/>
          <a:p>
            <a:r>
              <a:rPr lang="en-GB" altLang="en-US" sz="2000"/>
              <a:t>The evidence is overwhelming group estimates consistently outperform individual estimates</a:t>
            </a:r>
          </a:p>
          <a:p>
            <a:r>
              <a:rPr lang="en-GB" altLang="en-US" sz="2000"/>
              <a:t>Expertise declines dramatically outside the narrow domain of an individual’s technical specialization or experience </a:t>
            </a:r>
          </a:p>
          <a:p>
            <a:r>
              <a:rPr lang="en-GB" altLang="en-US" sz="2000"/>
              <a:t>Age, number of publications, technical qualifications, years of experience, memberships of learned societies, and apparent impartiality do not explain an expert’s ability to estimate unknown quantities or predict future events</a:t>
            </a:r>
          </a:p>
          <a:p>
            <a:r>
              <a:rPr lang="en-GB" altLang="en-US" sz="2000"/>
              <a:t>Diverse groups tend to generate more accurate judgements</a:t>
            </a:r>
          </a:p>
          <a:p>
            <a:r>
              <a:rPr lang="en-GB" altLang="en-US" sz="2000"/>
              <a:t>People who are less self-assured and assertive, and integrate information from diverse sources make better judgments</a:t>
            </a:r>
          </a:p>
          <a:p>
            <a:r>
              <a:rPr lang="en-GB" altLang="en-US" sz="2000"/>
              <a:t>Estimates of risks in many domains can be improved by weighting experts’ opinions by their performance on test questions</a:t>
            </a:r>
          </a:p>
          <a:p>
            <a:r>
              <a:rPr lang="en-GB" altLang="en-US" sz="2000"/>
              <a:t>Relevant training can improve experts’ abilities to estimate probabilities of events</a:t>
            </a:r>
          </a:p>
          <a:p>
            <a:r>
              <a:rPr lang="en-GB" altLang="en-US" sz="2000"/>
              <a:t>Chess players, weather forecasters, sports players, gamblers, intensive care physicians</a:t>
            </a:r>
            <a:r>
              <a:rPr lang="en-GB" altLang="en-US" sz="2000" baseline="30000"/>
              <a:t> </a:t>
            </a:r>
            <a:r>
              <a:rPr lang="en-GB" altLang="en-US" sz="2000"/>
              <a:t>and physicists solving textbook problems make accurate judgements, which is considered to be due to rapid feedback.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DA4776D6-1D18-4A9B-A6D8-F4EB9DB6C4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33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
            <a:extLst>
              <a:ext uri="{FF2B5EF4-FFF2-40B4-BE49-F238E27FC236}">
                <a16:creationId xmlns:a16="http://schemas.microsoft.com/office/drawing/2014/main" id="{2448263A-0895-48ED-92A8-0E90E2E61F7D}"/>
              </a:ext>
            </a:extLst>
          </p:cNvPr>
          <p:cNvSpPr>
            <a:spLocks noGrp="1" noChangeArrowheads="1"/>
          </p:cNvSpPr>
          <p:nvPr>
            <p:ph type="title"/>
          </p:nvPr>
        </p:nvSpPr>
        <p:spPr/>
        <p:txBody>
          <a:bodyPr/>
          <a:lstStyle/>
          <a:p>
            <a:endParaRPr lang="en-US" altLang="en-US"/>
          </a:p>
        </p:txBody>
      </p:sp>
      <p:sp>
        <p:nvSpPr>
          <p:cNvPr id="58372" name="Content Placeholder 2">
            <a:extLst>
              <a:ext uri="{FF2B5EF4-FFF2-40B4-BE49-F238E27FC236}">
                <a16:creationId xmlns:a16="http://schemas.microsoft.com/office/drawing/2014/main" id="{B23FBEE7-779A-4DB3-BEBC-727CA3FCD0C3}"/>
              </a:ext>
            </a:extLst>
          </p:cNvPr>
          <p:cNvSpPr>
            <a:spLocks noGrp="1" noChangeArrowheads="1"/>
          </p:cNvSpPr>
          <p:nvPr>
            <p:ph idx="1"/>
          </p:nvPr>
        </p:nvSpPr>
        <p:spPr/>
        <p:txBody>
          <a:bodyPr/>
          <a:lstStyle/>
          <a:p>
            <a:pPr marL="0" indent="0">
              <a:buFontTx/>
              <a:buNone/>
            </a:pPr>
            <a:endParaRPr lang="en-GB" altLang="en-US"/>
          </a:p>
          <a:p>
            <a:pPr marL="0" indent="0">
              <a:buFontTx/>
              <a:buNone/>
            </a:pPr>
            <a:r>
              <a:rPr lang="en-GB" altLang="en-US"/>
              <a:t>Croesus, king of Lydia 560 B.C., tested  the oracles of the world for accuracy</a:t>
            </a:r>
          </a:p>
          <a:p>
            <a:pPr marL="0" indent="0">
              <a:buFontTx/>
              <a:buNone/>
            </a:pPr>
            <a:r>
              <a:rPr lang="en-GB" altLang="en-US"/>
              <a:t>Simultaneously sent emissaries to 7 oracles to ask what the king was doing</a:t>
            </a:r>
          </a:p>
          <a:p>
            <a:pPr marL="0" indent="0">
              <a:buFontTx/>
              <a:buNone/>
            </a:pPr>
            <a:r>
              <a:rPr lang="en-GB" altLang="en-US"/>
              <a:t>Oracle at Delphi reported king making lamb-and-tortoise stew in copper kettle.</a:t>
            </a:r>
          </a:p>
          <a:p>
            <a:pPr marL="0" indent="0">
              <a:buFontTx/>
              <a:buNone/>
            </a:pPr>
            <a:r>
              <a:rPr lang="en-GB" altLang="en-US"/>
              <a:t>Correct so he graced her with a magnitude of precious gifts.</a:t>
            </a:r>
          </a:p>
        </p:txBody>
      </p:sp>
      <p:sp>
        <p:nvSpPr>
          <p:cNvPr id="17413" name="AutoShape 5" descr="data:image/jpeg;base64,/9j/4AAQSkZJRgABAQAAAQABAAD/2wCEAAkGBxQTEhUUExQWFhQWGBgYFxgYFxwXHRwYGBocGBcfHBwcHSggHB0lHBoYITEhJSkrLi4uGB8zODMsNygtLisBCgoKDg0OGhAQGiwkICUsLCwsLCwsLCwsLCwsLCwsLCwsLCwsLCwsLCwsLCwsLCwsLCwsLCwsLCwsLCwsLCwsLP/AABEIAOAA4QMBIgACEQEDEQH/xAAcAAABBQEBAQAAAAAAAAAAAAADAQIEBQYABwj/xABDEAABAwIDBQUGAwcCBAcAAAABAAIRAyEEEjEFQVFhcQYigZGhEzKxwdHwQlLhFGJygpKy8SMzFSRDohZTY6OzwuL/xAAZAQACAwEAAAAAAAAAAAAAAAACAwABBAX/xAArEQACAgICAQMDAwUBAAAAAAAAAQIRAyESMQQUIkETUYFhcaEyQpGx0TP/2gAMAwEAAhEDEQA/APIKRgjj6qay6gkX3KbhyCrZEGfSgxbjxQKlOVJchkShLImWD8U5pT3U12REUKRK6m2TG82EwPilCXIoQYAigcVzWo+HwznuhjSTew4ASoURjCWmIujCj4J7KYChBKTrqwoqO2gSCQ0lo1IEgdTuRaVuKtNAyiTIQ3sujMKeWSEQpaeyF7Io1JqK1JujxmEDGoKwBSqVh6KJTHitBsTZjasZpI1cQYDW7yTx1gBRtJWwkm3SE2XUY2oM85CLn0lbfZ2HeMrWmWkS0k3IOhn08FiMbRa1lMsOZpuemYlgPPLHmtVsNzmRJJhkRvDsxLY5QQE2DEzRrKBMDMIPx4pxoAzxQqdQloc4RbXXdKaXQQ4HnCdZnokUaJjS6eylO+6PTM8LrmxMb+XBVZZHayN153oWINwAFMqNjr5qO991Tei0A9meS5EkcfVchDo+VzZdh+pukJHVK110g0lhr+is9hbKOIfkDg2xJJFg0aqBRiFvti4P2NBsjI+pDnPLcwIJgNdwtdZ82ThHXY/Dj5y30V+J7J0cuVj6hqD3i5vd/eIEaDkTqs3tfZBowQ7Ow6Oylt+BBuD8l6DVxYYMuZrCD7gJaSdSWuNgCLgHUmFVYjaTKrHGqWvpODQ7QPaAXAOEWLm8BqCs2LLkv7o1ZcWOvszAjmn5VM2ns80XgBzXtcA5rmmxafh03J2zsE6s9tNg7zjA4cyeQC38lVmDi7oZs7Z76z202CXHQaRxJPBaYdjazCCK1IOP7xab67r6lT9iYXC4SoXOxLXVAC0CIaOPGTaNVksZjH1Hl7nEuJvf7jokc55Jex0v2H8IY4+9W/3NriH4XAU20nUxVqOAL5aL8yToOAWeq1MC+XZK1Ii+QHM13KdWqmq1i4y4knSSZ03dEMdFccFbbdgzz3pJUa7DdsDTaGUqLWUxo0E6b54ykr4HC1W+3FX2IJ71Itkh2/KAbg68Fk2g7lIpvJIAk6W5ovoxW46BeeTVSVo11HCYGszIxzqdSO695IzHdM2g+Cp34R7C5r2uBb71jbxUNroIiZm43jiIWr2djcVWcGNfAYIJOkfvTqd0K6ePadr9Qfbl01T/AEM0W3subTM5QDNgBxnSy31HZtKhNRwBcJcXREfwtFgqWpgv2horNeGvZmz2NrlzI5xbwVRzqW/gKXjShSb2B2XsIWfXJDJADQIk7/Cbc4Wg2g9tOnks1r7Bo3UwJcfEW/mUbabrMDSJDYAnc0XJ6DTiqJjjWfBlziQAYvAFhAsAhinN2+hknHHHjHskYd+Z2htoG66GPUhavZzIbGWtJGuRoEkDi+dZXbIw1Kl+NpdoTYWFoAJ0tE3uFPr4ym0XdfcBcnwG5HLPNP2oCPjwauciZhdoQ2DTeIFicseJDvknVyXUw9oDCWg+BGnrPiq1uIz2i3+bczpZGfVNQgEm2t4tNh98FqxPI1czFlWNOoF0zEQxuvDyCbTxBJ1ieCrG4gu/h/COXy6IzCeOngmiSdicRYxcqK6odUmohcHC+9Cw0dmK5dmXIQj5jqiCUwmCj1W70HIfmkmktNnm3kV6LtDEBhBzPBgFjQLE5ReeEaheabPddelVh/y9N5qEA02sDR5Ojw+CxeUto1eN8lDtzaBfLJGVg0dB728NI3cOSo7AOluYnQyRlI5b7WupWIpEEtNoNgVGr0xffwKdjjFKkJyTbdsLsg0i8MryGGQHDVh3HmOS0nZXBuw9eqakNYxpa57rAzduXrE2WNY691a7Q23UrU6dN8H2c3G/QAnmBPmpkg5aXT7Cx5EtvtdEGoTfxTXOSu++SZruTl9hD2P1ShhF4OWYmLTrHVWmwNiPxL4FmD3nHd04nkrjtnQp0m0KNMQGhzuswJJ4mClyypTUPkZHC3BzfRlGNcSGgSToBqtjsPs37MGviDGUZg3hF5PPgP8ACb2Na1jH1IJqOJayBOgkwd2o1Q+0u13FjaH4h/uHNMkaC3O5SMmSUpfTj+WaMWOEIfUn+EUTqmeoXk6uLvWV6FsBjaOGD393N33Hr7o8ossbsXYdWo4H2biybknII5E/IFa2rWAN4rVmju06f+3T4ePMmeQV+RJOKimV40WpObQzaNKpXALiKNEXGexdO8jdyBKr2twre6DWqHfEMalxGCrVTnrvDRwsf6RMDxKfU2OwCWPqF24iNfAAjzQxnCKpv/AU8eST5KP+f+EhmGZ+HCZ916wOokaHeLxzXYipiILKeH9jrmyNuR/F9FXOxVSl3S5rjJdIc0kSMrri4cQVqsHtlmQOdLYsCRIMWgOBMm03g303psotLlHYqMk3xloz9VuJa2HhzWwGxugGQNIF5PiuoZwb90nSQIOuh0nXQrTv23QaJ9oCOQKrv2/CVi+xp5RmmIFS8FsAwTB1TMeWb7iLy4YJakS8DWDhezhE9eY+yrWk3QCeM8uXELM7HqDvSTvDXb4Hu5t06XC0tFpDYGtgJ01v0t8Vti7RgkqZzHgGI6ojKpvzgfO6ZSZmLi3S83vyumiluOuvEqMiJbTbX6+SbSF4O9CwuEfJmwPmrLDYbgCTu3+qosjZBwHqkVl7I/kb5rlNEs+WHmELLc+aO+6CWX+/JZkaw2HsvROy+MFSlkLQ97QSwE2IMZgvOKQWr7JVYfZ2Uhrom1yCB6pOeHKA3DPjNMsttYIzncZLj34EBpjSdFSVmS4rXM2ZUFHJUIDffJBkucdB8FmarAAQBeUnDP4sPPHfKiorsvAvZdTbaVd7M2NUrEhgMbzp5nd0urTbew6eHwpJINQuAECAOMbyeZ9E55oxaj8i44pSTl8GbwWFdVcGNEkn76BW3aPZ7KAo02jvBrnPdxkw3wsYVr2Ew7CHOjvW8jf1PwVV2oxgq4lxaZaIaD/Dv85SvqSlm4rpDvpxjg5Ptm07LUg3C0otILj1JPyjyWM29iDicS72YLrhjAN4ba3jJ8VpKznHCso0gfdaH1D3WAH3rmJ8FB2W2m05KL2tcbGq6C48fZt3DmfVIg+MpTHzXKEcfRJwhbhKIp1qmUmXGnSu8zxduFt0dVVHb7WH/l8NTbH4nDO7zOiucZszC0xnq6k3LnOJJ87+CGMThACGVMsxYNPoI1VRyJ+7i3/oKWNqouSS/ko6u1MTWOVz3mT7omOkD4KzwG2KgaQKbYYLwMlpDZiOJCn0MQ6oAygC1pAPtHe8WZsriwaW5mVNweBo0GZaj2E96S4hsh0EiCdJaEx5E41KP4FxxSUrjJ/uV2LxNR+YBoBHtAR716YE7udlAxNGsWEFzjDzTDb6xmFud/Ja2ntOiTAqU56hTmQdNDvHkhjk4dRDlh+p3IyjtiZnvqaUnRUYS4NbDi12Uk6HK4ieIUTbOLbalTu1jnFzgAA9xsDA4ARO9S+1jSMgk5ZeMs2kEPmOlQDwWdAW6MXKptnPnJQuCX7sLmJtru+hUrCn6KFQeQbeCkU7ffl9E9CTSbJZa03IHzM+nqtRhql+DRBkXNjB16C6zewqrWMc4+9MN66eYMq/2fiA1rYE5THgC18dbOHimITLstMBSz0zubfXf98EanhxpHCT04cEfWYs0brb0ZlPeQiBEpUBpoOA+qkimAZ4/YQi46WE+ifVBI1udfohZaCexdxHkuQcz+a5UWfKdRkFBc2eifmXSkmoZNwN6scDVIIIKg6HopODcJjiqfRDfbCx5sH3YLjk4aJNqbNyxEkfi33dJ8lVdnn3jgth7UtZaNIvvHPzWGcHGVxNEJpx4zI2x8S2jhQ6JgkRpLp+nwVTtajiMU5pc3LTF2gnK3mZJEq1oNeGf6TJkk6zlvECd9rnVV+IBpvnFU3FjrB2kHwN/FLjSk5Lse7cFF3X8D3Ugyl7OlUpUy6A97qrd2sBs3JlAw78HhhYivV3EjuA/fU9FKodnMK4BwqOcD+831sj4vYWFDIswxZxqfUwfJCskFrf66GPHN79v6bEqYZmMZAxOaoIMBuVo5Bhv43VfS7H1J71RgHGCT5W+KrKuHFOq0Yeqaj5tkaRB5Hf4K1xe1MdSb/qCBpmLAfXj1TqlH+iXf3E3CX/AKR2vsP2p2ZbTp5zXsB+IancBB3mFTbHw+eqBfSe6YcDoCOOUkEjgCg4vGPqnNUcXHn8hoFquyezMoLni4dZrmQWuAsWu3gtKY3LHjbk7FxjHLkSiqRoMDRyMAhoOrsthmPvEDdJT6dBgJIY0EmScokyiNCStVaxuZxAA423fFc5NtnWpJC1KDXCHNaRzAKAzZYYZpHJxbqx3hu6jyRaWNpnR7dQPeG8lu7w/q6qXSqh0RqQDHUE+kGehToqa2Ik8cnRm+2Te608H/3tt/8AGssRxWu7YAZTO80o/lFYO/ub5rIldPA7xo5HkKsrGjVTKLZPMTKhNF1YYE94cE9CS0qP7waNAQ36nqb+QWh2TWy5iRJDpb5gH0WWwz+8TxJi/OWn0V1saqHPI3EEDxgFWmC0bfBvsN5N5PnfxU5zrRHDT76Kr2Y+WtB1CtaIOvVELod7UEkHQRf73/VJhnSc0dJTKDANbkkk9U8VTumFKIEjmUii+2P5T5JVOJLPlN33uSBPNk0BINZwbeT+iksmx++SAjN0VEL7Y7yx2YaGAR9FraWIJZr479Fkdiulp8VrtjUw5vAC5PABZ8mrbDirdIkPwZp02ua8irqADxvp5Sn1ceypTNOuQxx1B0MbwUGtVD3lzTYWHkAh4nCZgSQTfrqs/wBHkt9mj1DhKo9dFJtjZApDM2q14do0awBv3KgLSr/EYOHQQYmBNh9/VU1amZWrGmlTdmack3pUabsHRGao4i7QI8dfvmr5z3VJp1LsqDSwgkAiN9pAvqSqfsu32VF1Ye8H5XDdkgb91zM8lcEe1aRTPvNcGu6CW/0k5ZHFYszvI2dHx9YkjI7AwpdiGARYzcZha5nlEjqQvQsJhW02hjAcrdJM6mdT1WE7OVDTxTAbSSwg/vAgesL0EFTym7X2onhJU/vYkJmKpkt7phwuN8xuiQDItBtdGStErMtG2W1RnNsVpouZ7ENqaSGBwgHvEECRv1HGOK7s9khpIcKjZgAOu2DfTLNzHGSN60zqYOoB9d0fM+a5mHaLgD/BJHqVqhmqNUY5+Pcrsru0+Gz0SeH2PUBYUnVel4xs03WmO9/T3vkV5tiaWVzm/lJbbkYWvxJXFoxedGppggIM28lNoOuT1NuihumAj4V/dJ8vKD8VsMaJNMk/e9W2BqZSCDv/ALr/AH0VRSfAtxH36KW6plLY4ffxVkZ6JsrEtJJFgQHDoRHyVp7Ym+6fRYvDYuG0yNScpHJ2nkf7loqVe0A6o0Kki2DxuhNc+/LRQg/RODgjBD+1+5XKPm5rlCj5jeIKa1qLUamtWQ2nOCJSCYeC5jrqiF5sJ1naStdscF+dosMjrrDbMr5Seh9bLY9m68ksH/UaW9DFkjMnToZifvVhqFaBPANgKwwlTM1w9VRtJ7w4GD1FlLwNXK7cQZ9QpWrAemSMdQ9oCN8H1WZ2lThrR5/H4LSe0eXSNCqbbDCT4z5gRpuspEjG9msU5lVrQ/K15g2kTut1+K3uHoQZc7M42mIAHADddeebDwT6tZoaNCC48ADqvSSsXmP3Kjp+Cm4uzC9pmeyxRc2xOV462PxC3eEqB7WvGjgCPFYbtlWBxED8LQD11+aNsTtT7JgpvYXAe64GCBrwvdMlieTFFrtC45o480k+mblMq1g0S4ho4kwFC2btmlW9x3ej3TZ3lv8ABZztpVcarWE90NDgOZkGfJZ8eJuXF6NWTOow5rZon7bpZmsY8OLzEj3W+O/orAYhrSWue0uiYsCAbXWOwXZqsRd7WkgSDJIBECQBvugbZ2cMOyC8GoXNsBENOYnmbtHotUcONvimZX5GVLk46PQD0n9V55tVoFR4EGDEzrFifEz5oFLGvDYFR4bwDjCZm++q1YMDxtuzF5PkrKkq6GOZ3Zm5MCDe0bvH4pzX5QB59VzIm/h1+iBmM/FaOjMiYx1kWlWkTwMRyuobDwUilGo4x6qJhF3SxEAHlA66gjxhaHDYiTbx3/d1jqFfUk3FvPerzYdWTxKNASRrGOnj0Uhj4CrWVrXN0U12jx4pgqiZ+0s4jzXKD+1t4N+/BcpZKPnpyQpXJs2WQ2DSSuAullI5QhIokDmtX2ZxYY9riLCZWOb4q52diMojiEMo2qLTp2arG4csqmfdfLmHimkRBCe9xrU6bqfeLGkOG8cLcIUOnjLaWtc6peLap/AWVbtfJKFe4nlqfgq3G1DeHA/C8oeNfJtPDVRIOkeGplXSQCNJ2KpONR74hobGm+Z+S1ePxIpU3vInKJA4nQDzhLg2ZabG6Q1oI5wE3alLPRqN4tPpdcrJNTyWzt4sbx4qR5niKpe4ucZLiSTz3oKPiKBY4scIcLFAcuxHrRxJd7DUa5aQ4GCCCDPBW+3dotr1w5mkMaN19THiVRApXG1lJQTdkjNqLier18LTe4OeAXARroRroddfJYDtHSDMQ9oJIEb9JExJ4fJVFGqRoYIuOqudr5X0aNYNhz84qXJlwIvfxSoYXjd2Py51ljVV8leyoi5/Pd0UYcvDgjMiZ3rWjE0SHm2qE9yWq4CyC+rG9QiDAwRf7Ce2oANfuVAq1Tx/wmF5j76qhhPbjhOmp9Fq9gViBMAdblY/ZtMFwvEnXgtM7GspMgd5/oPqiiDLouNqbVDSBN4kx5qGdqOnX04rKVMQXvmTOqs8Hhy+C6ddeKLlYHEt/wDiPNIg/wDDPu65XslI8uKYSngJFnHjCuStSwoWKyVJpP4oLWJ5b5qiGg7ObUFGsHH3dHdDZXTsBTPtDRqipHeDIv8ArErG0lbbLxDqbg9pggfGyVODvlHsZCarjJWibg8DUq5vZtuwCx1MnctZsTZQZSaKjWl85iSBINjE8kHso4vFSoXFxJaJPIEn4q/yrn+Rlk3xOj4uCCXMYEr2EiOIhEauWU2mD7SYXvmqBFwHX0Jkt+BVC4L0bbeHaWlx3hwIj8tOq4Hrf0WE2lhPZ1HNvAc4AneASAfRdbxsvJUcbysPCVkB1k2UR7UjVrRjY5o4LQbCyVmDDVTlBJdTeIs46gzxWfB/VSKL775BkHfIUlHkqJGXF2Ji2Fj3NOrSWnwKCHx5K67T4Mioaze9SqnMxwvc3IPA8lRkKoStFzjTCuqz5IeYfBODd0WF/BPp0vHgjBGF1tEJzuKlvpfNDFMAKMiZ2HqEeF0bMSQSdUNqO0gqFhGjR3BXOBq2nRVFNTcHUiFEyqLz2x+wuUX2q5HZVHmT0wlEeEMpIwcwIjWBDYEZgVMsWIShicGqXs/BuqODGiSfvyVN0SrBUmKZTWnw+waNId//AFH77w2eAi5PIJK2yWOexjKZbmMkwRDRrqVn9RGx/pp0X3ZbD5MOydXS4+OnorcJjGwABoBCc0rlzlyk2djHDhFIcEkeqQlOJVBA8RSztLTvBHmCPms3trBCoIPvt9plvAkvpm/KHlacKLtKiDTeY72VxHGYHDoPJMxT4sVmxqaPNMZQLHFrrFpgjgd4+SjuW127s0VXOIhrmuqk296zagHk53kshWoFpggg8CCIXWxZFJHGy4nBguHBEamEXRGmyehBa7Dx4E0agzUnm7eB3FvAqNtXBexqup6gXaeLSJafJRmyDItHyutDRqivhHhwl9IBzTvyyMwneLk+CXJcXyX5GR9y4v8ABnabsu6yM2oEOoN86pr01MS0ELk1CYjtE6KEGpWhOhMDZ0VBIPRPkp2FKrM0KXhqsHioWW0lcontClV2UYSohwiFIB+qAYEphFFkNieFRArWz4redndnexpA/wDUqDxa36lZnsvs/wBrWaD7re87oFu/agB1Q6ASOn4fr4rD5WSvajb4eK/eyIXt9obElgytj8x1joI81YYGsHakF3W8dFS7SoH2LGtPfnM7nmufgrLDZWtDXi1sr+M89xlZJxXE2wk1It81lwKjtzjg8eTvofRKMUN8t6gj10SaH8iQE+VHbi6f52/1Bd+10/zg9L/BFxZTkg4KVR24kbg4/wAjvonGuODv6HH5KcWS0V+NextSHODczmuuYs6m6kR6AqDj9ntrNzO7ry2j3uAfDDI396PJWuMp0Kgb7Ue6ZEhzfkLI1Y06rHhr2lzmxIIPuyW25FaIZHGjLkxqTZ55jMC5phwOpA4GDBjjcEKKQt5tPCNcS2oDk9s10ixDaogkfzhZnF7GeCcveyzmGhEOymBv3Ho4LfjyprZzcuFxeipB8lYbIx7qb5aYzWPQ9df1UOpRLTBBBG4iNNUjRF0+0xG0a+p2ew9VntadRzQTfuh0HQ2aBCrcR2cqAHKW1G7nA2038OF0PA7TfSOZroB94bp6cJWrwOObXbmZ3ao1HyP5mlZZfUxu09GzGseVU1TMDisK5hh7S08x6oLXHy+yt9iMO2rNMhs6+yeY8ab+HmOizu0+zNSmC4NIExBgm/TVMx+QpaYrL4zj/TspSeBTC5NeSLaJRcLQZqON0fDuIQmtT6QUotMm+0PFcouZcqCszraa4U0dzUNxQBAwEtLVNcUfCUS5waPxEBQhuOymEy0C/wDFUOUfwjX5q1xzJpkcRJ6SB8PgnsohgbTGjGgeJt9U+ob25DwFz6Lj5J8p2drDDjCiHUE1OQnwDSB8lKecpIbBbqWnnPu/TRLs+nrPAHzJKSu3/Ujw9J+Kpu3QS0rHUcS0WByfuPsP5T9JUg4sx7rgeIym/K90+owEEETyN1GfRa0d1rZteAN4+cINMOmkLhHmJkEb3Dv6ACBHPMT+qnNq8neX2VTYWiKbS1oAkZgATqZi8zudw1Vs1p3OPiJ+hRyqwYW0GY8HQz8uvBD/AGkTA4kXtcEA+QM9FAp48PfEXizpI1dkGl4lAxFTvQcweXG8ju5WiCYHemYGkxGqtY7ZTyUi8a9MrYdjvea13VoKj0axNgBOpDiWnibFsxu0Ru/wb5/ogpjLTI1fZbSCGvqMB3BxI8nTHhCh4jD1WuzFraknvFlnEZcrgWmxlpGh/CFcMrjfY8Db9D4KLXrReBckehI+HqnQnLoRkxweylxFJtdjmgy5neAdZ/B8g8WwbbweKjjB08oD2xHceR+EuvTqDiCLFaBlMVIzMBINibFoG+dZN9EWvQcbAtLcuVzXiZH8Q+hTPrOOhXp1L3FE3ZlNoiMrmw0knMGv1Y7nTePJM/Zgx5eA5oB77W+9Tdxb+ZhV26i7fRDu7kMPmW8DIEp9MPEdxogRd8mPJWszJ6dCsaX0h7QMfmc0MdBaSCYJg3aYk2VLsvFF2KewOeWNd3QXlws4Aa6rRnC1CQ81GAAQBlLozW/ML7lF2X2dbRcXU6pLpi7Qbi6kJJIHJFtob2h7LsrNLm92pujfyP1Xn1bDOpuyvBDhrK9Vq0av/nHwY1V20uzzazgaj3EgRMNHwCbizcdPoVmwc1a7PPAEsQts7sbS/M+eoUd/YwHSofEAp/qYGb0szJ5m8vNctP8A+Cj+ceS5T1ECemyfY86LkCp1RXtQieCaKGTK0PY/C5q7TuZ3voqBrVtuxtDLTqVDvsPBJzy4wY7x48siRo6bpdPEk+XdHzQXPkHjHq4/SEjbA8hHp9SkIgdXejbH4LkfJ2vgl0Kob4mPIIbDNTz9DCNhm2BPEn5IWEuZ5A+dz6hX8snwiYbqLVOaGjQkeROVvpmPWFL3JrqMmZ/L/wBpJ+ZQx0wpK0RKZl7f3iCOrbuH/cVYvdDS7gCfIKFhrub4ujrM+pCl4g28QPCRPpKOXaAiqTKvDNiqbTlyNH/uOHwCNTZcPiXBzDPEmCfR9uEBDwbSS6NSYP8AKxrXf3EqTUabnXvOIH8GUCPBhTX2JitE+rSDhDgCOd1XMquAJaSBuBMi5MWM2gt0U+oYaTwBPooFdsAtHQdWgAetMoIDZhw57mtBynNqC2R7uY7/AAVZtKiWABt5JkNmB4EkDerWq+CI/wDU6CCBJ8NyjmzhM/4LJ9HHyRwdMCauNBaLHgDLYG8HUTfxPin/ALS4aiOrSPUSFIwz5aOIEHqLH1lOIS3LY2K1oi/t44sPIPHzTmYmdx8Id8CnvDTuBQamHY1pf7FriBIEAX4zyVxpsqVpWLjsaA4ZSZESMpMG+UOtYy6YPBdgca0CWloMQC6YAnQAau3nqqentQGmBnhwa4Opx3jUcTczuVtszZ9N9NkatAa8AkSY/EN60NUjHy5SLrD4kPEgzGu703JalUa6gCZF7KFX2cC7MDlnUAcNEGhhHd5r3dwghrRb1QaGUyT+2siQcxIkBtyfBRqG1faHLTY7NFyRYfVO2Vs9tM5gSXcTrCsoFzCtUDJP5Kn9oxX5W/0/quVvK5EDR4G8oBKJUddCK6JzQ1Nq9J2XhslCmzjBP9x+CwWxcL7SqxvEj9V6RWFo5AD+Yx8Fi8yWlE2+FHbkMGjR+Yz4e98AmCJE7hP9Vz8kes3vW/C2B1dYfPzQKQ78DTTy7v0WBHRZOmKfPL6x9UPCi/K/yI+KfinQ09R6d75LsKLenlI+EKr0FW0SAkqe6eYjzsEFld3tC3IQ0AQ7cf1uLck/Em0b5+AkeoCpLZbejsMBmJ4D+7X1aUXEiQBxn1GX4uCBRYHMcJMOtbgROvUlPxBiOIHwBd8Wt80fcgf7QezXAkn+M/1P/wDypGLrZGgxNwBadbdYAkqPsqnDB4fDN/8AZTwVJv3FY74iVSIjiRPSb+kqupycvEuBP9QefR7lI2k+GGNcro6xlHq5MpXqN6uPlI+DmoodWVLug5HebOhz/EH76JlakAWAzcvBji+/hcJZ7rXcD6Ex80auzM0jedOuo9UNhVYSm0CSN5k9UDF0s4iSObTH+U+jUzNB47kp1VXRaVgWCIG4cU/EUS4i8g8T3Wxvge8eq4Nv4qbiaoawiLmG+Zj6o4bdgZdKiqOCYXBwguEOmLkZgBfzKNsOiRWrOb/th2RvODJ8ASYVjQDS6Yi0Doq7ZYy4ivk/2wNN2af8p0XoyzVNFs6tM2uFFquTKlS6Sq4T4JTkaIxJOG0R3Oso1AolRwCOHQufYubkuQfapUymL5I//9k=">
            <a:extLst>
              <a:ext uri="{FF2B5EF4-FFF2-40B4-BE49-F238E27FC236}">
                <a16:creationId xmlns:a16="http://schemas.microsoft.com/office/drawing/2014/main" id="{A04A24EE-99B8-4E7D-BB9F-C814CEE6F400}"/>
              </a:ext>
            </a:extLst>
          </p:cNvPr>
          <p:cNvSpPr>
            <a:spLocks noChangeAspect="1" noChangeArrowheads="1"/>
          </p:cNvSpPr>
          <p:nvPr/>
        </p:nvSpPr>
        <p:spPr bwMode="auto">
          <a:xfrm>
            <a:off x="155575" y="-1379538"/>
            <a:ext cx="2895600" cy="288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endParaRPr lang="en-US" altLang="en-US" sz="1800">
              <a:solidFill>
                <a:schemeClr val="tx1"/>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2">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8F1A0653-A575-4816-9FCF-7E66DAF8C7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33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le 1">
            <a:extLst>
              <a:ext uri="{FF2B5EF4-FFF2-40B4-BE49-F238E27FC236}">
                <a16:creationId xmlns:a16="http://schemas.microsoft.com/office/drawing/2014/main" id="{6C96963B-D553-4763-A39A-2E754DDBF908}"/>
              </a:ext>
            </a:extLst>
          </p:cNvPr>
          <p:cNvSpPr>
            <a:spLocks noGrp="1" noChangeArrowheads="1"/>
          </p:cNvSpPr>
          <p:nvPr>
            <p:ph type="title"/>
          </p:nvPr>
        </p:nvSpPr>
        <p:spPr/>
        <p:txBody>
          <a:bodyPr/>
          <a:lstStyle/>
          <a:p>
            <a:endParaRPr lang="en-US" altLang="en-US"/>
          </a:p>
        </p:txBody>
      </p:sp>
      <p:sp>
        <p:nvSpPr>
          <p:cNvPr id="59396" name="Content Placeholder 2">
            <a:extLst>
              <a:ext uri="{FF2B5EF4-FFF2-40B4-BE49-F238E27FC236}">
                <a16:creationId xmlns:a16="http://schemas.microsoft.com/office/drawing/2014/main" id="{166689FC-5081-4C6D-926A-905743424689}"/>
              </a:ext>
            </a:extLst>
          </p:cNvPr>
          <p:cNvSpPr>
            <a:spLocks noGrp="1" noChangeArrowheads="1"/>
          </p:cNvSpPr>
          <p:nvPr>
            <p:ph idx="1"/>
          </p:nvPr>
        </p:nvSpPr>
        <p:spPr/>
        <p:txBody>
          <a:bodyPr/>
          <a:lstStyle/>
          <a:p>
            <a:pPr marL="0" indent="0">
              <a:buFontTx/>
              <a:buNone/>
            </a:pPr>
            <a:endParaRPr lang="en-GB" altLang="en-US"/>
          </a:p>
          <a:p>
            <a:pPr marL="0" indent="0">
              <a:buFontTx/>
              <a:buNone/>
            </a:pPr>
            <a:r>
              <a:rPr lang="en-GB" altLang="en-US"/>
              <a:t>Croesus then consulted Delphi before attacking Persia</a:t>
            </a:r>
          </a:p>
          <a:p>
            <a:pPr marL="0" indent="0">
              <a:buFontTx/>
              <a:buNone/>
            </a:pPr>
            <a:r>
              <a:rPr lang="en-GB" altLang="en-US"/>
              <a:t>Was advised, "If you cross the river, a great empire will be destroyed" </a:t>
            </a:r>
          </a:p>
          <a:p>
            <a:pPr marL="0" indent="0">
              <a:buFontTx/>
              <a:buNone/>
            </a:pPr>
            <a:r>
              <a:rPr lang="en-GB" altLang="en-US"/>
              <a:t>Croesus crossed river and attacked</a:t>
            </a:r>
          </a:p>
          <a:p>
            <a:pPr marL="0" indent="0">
              <a:buFontTx/>
              <a:buNone/>
            </a:pPr>
            <a:r>
              <a:rPr lang="en-GB" altLang="en-US"/>
              <a:t>Lost battle and his own empire that was destroyed.</a:t>
            </a:r>
          </a:p>
        </p:txBody>
      </p:sp>
      <p:sp>
        <p:nvSpPr>
          <p:cNvPr id="18437" name="AutoShape 5" descr="data:image/jpeg;base64,/9j/4AAQSkZJRgABAQAAAQABAAD/2wCEAAkGBxQTEhUUExQWFhQWGBgYFxgYFxwXHRwYGBocGBcfHBwcHSggHB0lHBoYITEhJSkrLi4uGB8zODMsNygtLisBCgoKDg0OGhAQGiwkICUsLCwsLCwsLCwsLCwsLCwsLCwsLCwsLCwsLCwsLCwsLCwsLCwsLCwsLCwsLCwsLCwsLP/AABEIAOAA4QMBIgACEQEDEQH/xAAcAAABBQEBAQAAAAAAAAAAAAADAQIEBQYABwj/xABDEAABAwIDBQUGAwcCBAcAAAABAAIRAyEEEjEFQVFhcQYigZGhEzKxwdHwQlLhFGJygpKy8SMzFSRDohZTY6OzwuL/xAAZAQACAwEAAAAAAAAAAAAAAAACAwABBAX/xAArEQACAgICAQMDAwUBAAAAAAAAAQIRAyESMQQUIkETUYFhcaEyQpGx0TP/2gAMAwEAAhEDEQA/APIKRgjj6qay6gkX3KbhyCrZEGfSgxbjxQKlOVJchkShLImWD8U5pT3U12REUKRK6m2TG82EwPilCXIoQYAigcVzWo+HwznuhjSTew4ASoURjCWmIujCj4J7KYChBKTrqwoqO2gSCQ0lo1IEgdTuRaVuKtNAyiTIQ3sujMKeWSEQpaeyF7Io1JqK1JujxmEDGoKwBSqVh6KJTHitBsTZjasZpI1cQYDW7yTx1gBRtJWwkm3SE2XUY2oM85CLn0lbfZ2HeMrWmWkS0k3IOhn08FiMbRa1lMsOZpuemYlgPPLHmtVsNzmRJJhkRvDsxLY5QQE2DEzRrKBMDMIPx4pxoAzxQqdQloc4RbXXdKaXQQ4HnCdZnokUaJjS6eylO+6PTM8LrmxMb+XBVZZHayN153oWINwAFMqNjr5qO991Tei0A9meS5EkcfVchDo+VzZdh+pukJHVK110g0lhr+is9hbKOIfkDg2xJJFg0aqBRiFvti4P2NBsjI+pDnPLcwIJgNdwtdZ82ThHXY/Dj5y30V+J7J0cuVj6hqD3i5vd/eIEaDkTqs3tfZBowQ7Ow6Oylt+BBuD8l6DVxYYMuZrCD7gJaSdSWuNgCLgHUmFVYjaTKrHGqWvpODQ7QPaAXAOEWLm8BqCs2LLkv7o1ZcWOvszAjmn5VM2ns80XgBzXtcA5rmmxafh03J2zsE6s9tNg7zjA4cyeQC38lVmDi7oZs7Z76z202CXHQaRxJPBaYdjazCCK1IOP7xab67r6lT9iYXC4SoXOxLXVAC0CIaOPGTaNVksZjH1Hl7nEuJvf7jokc55Jex0v2H8IY4+9W/3NriH4XAU20nUxVqOAL5aL8yToOAWeq1MC+XZK1Ii+QHM13KdWqmq1i4y4knSSZ03dEMdFccFbbdgzz3pJUa7DdsDTaGUqLWUxo0E6b54ykr4HC1W+3FX2IJ71Itkh2/KAbg68Fk2g7lIpvJIAk6W5ovoxW46BeeTVSVo11HCYGszIxzqdSO695IzHdM2g+Cp34R7C5r2uBb71jbxUNroIiZm43jiIWr2djcVWcGNfAYIJOkfvTqd0K6ePadr9Qfbl01T/AEM0W3subTM5QDNgBxnSy31HZtKhNRwBcJcXREfwtFgqWpgv2horNeGvZmz2NrlzI5xbwVRzqW/gKXjShSb2B2XsIWfXJDJADQIk7/Cbc4Wg2g9tOnks1r7Bo3UwJcfEW/mUbabrMDSJDYAnc0XJ6DTiqJjjWfBlziQAYvAFhAsAhinN2+hknHHHjHskYd+Z2htoG66GPUhavZzIbGWtJGuRoEkDi+dZXbIw1Kl+NpdoTYWFoAJ0tE3uFPr4ym0XdfcBcnwG5HLPNP2oCPjwauciZhdoQ2DTeIFicseJDvknVyXUw9oDCWg+BGnrPiq1uIz2i3+bczpZGfVNQgEm2t4tNh98FqxPI1czFlWNOoF0zEQxuvDyCbTxBJ1ieCrG4gu/h/COXy6IzCeOngmiSdicRYxcqK6odUmohcHC+9Cw0dmK5dmXIQj5jqiCUwmCj1W70HIfmkmktNnm3kV6LtDEBhBzPBgFjQLE5ReeEaheabPddelVh/y9N5qEA02sDR5Ojw+CxeUto1eN8lDtzaBfLJGVg0dB728NI3cOSo7AOluYnQyRlI5b7WupWIpEEtNoNgVGr0xffwKdjjFKkJyTbdsLsg0i8MryGGQHDVh3HmOS0nZXBuw9eqakNYxpa57rAzduXrE2WNY691a7Q23UrU6dN8H2c3G/QAnmBPmpkg5aXT7Cx5EtvtdEGoTfxTXOSu++SZruTl9hD2P1ShhF4OWYmLTrHVWmwNiPxL4FmD3nHd04nkrjtnQp0m0KNMQGhzuswJJ4mClyypTUPkZHC3BzfRlGNcSGgSToBqtjsPs37MGviDGUZg3hF5PPgP8ACb2Na1jH1IJqOJayBOgkwd2o1Q+0u13FjaH4h/uHNMkaC3O5SMmSUpfTj+WaMWOEIfUn+EUTqmeoXk6uLvWV6FsBjaOGD393N33Hr7o8ossbsXYdWo4H2biybknII5E/IFa2rWAN4rVmju06f+3T4ePMmeQV+RJOKimV40WpObQzaNKpXALiKNEXGexdO8jdyBKr2twre6DWqHfEMalxGCrVTnrvDRwsf6RMDxKfU2OwCWPqF24iNfAAjzQxnCKpv/AU8eST5KP+f+EhmGZ+HCZ916wOokaHeLxzXYipiILKeH9jrmyNuR/F9FXOxVSl3S5rjJdIc0kSMrri4cQVqsHtlmQOdLYsCRIMWgOBMm03g303psotLlHYqMk3xloz9VuJa2HhzWwGxugGQNIF5PiuoZwb90nSQIOuh0nXQrTv23QaJ9oCOQKrv2/CVi+xp5RmmIFS8FsAwTB1TMeWb7iLy4YJakS8DWDhezhE9eY+yrWk3QCeM8uXELM7HqDvSTvDXb4Hu5t06XC0tFpDYGtgJ01v0t8Vti7RgkqZzHgGI6ojKpvzgfO6ZSZmLi3S83vyumiluOuvEqMiJbTbX6+SbSF4O9CwuEfJmwPmrLDYbgCTu3+qosjZBwHqkVl7I/kb5rlNEs+WHmELLc+aO+6CWX+/JZkaw2HsvROy+MFSlkLQ97QSwE2IMZgvOKQWr7JVYfZ2Uhrom1yCB6pOeHKA3DPjNMsttYIzncZLj34EBpjSdFSVmS4rXM2ZUFHJUIDffJBkucdB8FmarAAQBeUnDP4sPPHfKiorsvAvZdTbaVd7M2NUrEhgMbzp5nd0urTbew6eHwpJINQuAECAOMbyeZ9E55oxaj8i44pSTl8GbwWFdVcGNEkn76BW3aPZ7KAo02jvBrnPdxkw3wsYVr2Ew7CHOjvW8jf1PwVV2oxgq4lxaZaIaD/Dv85SvqSlm4rpDvpxjg5Ptm07LUg3C0otILj1JPyjyWM29iDicS72YLrhjAN4ba3jJ8VpKznHCso0gfdaH1D3WAH3rmJ8FB2W2m05KL2tcbGq6C48fZt3DmfVIg+MpTHzXKEcfRJwhbhKIp1qmUmXGnSu8zxduFt0dVVHb7WH/l8NTbH4nDO7zOiucZszC0xnq6k3LnOJJ87+CGMThACGVMsxYNPoI1VRyJ+7i3/oKWNqouSS/ko6u1MTWOVz3mT7omOkD4KzwG2KgaQKbYYLwMlpDZiOJCn0MQ6oAygC1pAPtHe8WZsriwaW5mVNweBo0GZaj2E96S4hsh0EiCdJaEx5E41KP4FxxSUrjJ/uV2LxNR+YBoBHtAR716YE7udlAxNGsWEFzjDzTDb6xmFud/Ja2ntOiTAqU56hTmQdNDvHkhjk4dRDlh+p3IyjtiZnvqaUnRUYS4NbDi12Uk6HK4ieIUTbOLbalTu1jnFzgAA9xsDA4ARO9S+1jSMgk5ZeMs2kEPmOlQDwWdAW6MXKptnPnJQuCX7sLmJtru+hUrCn6KFQeQbeCkU7ffl9E9CTSbJZa03IHzM+nqtRhql+DRBkXNjB16C6zewqrWMc4+9MN66eYMq/2fiA1rYE5THgC18dbOHimITLstMBSz0zubfXf98EanhxpHCT04cEfWYs0brb0ZlPeQiBEpUBpoOA+qkimAZ4/YQi46WE+ifVBI1udfohZaCexdxHkuQcz+a5UWfKdRkFBc2eifmXSkmoZNwN6scDVIIIKg6HopODcJjiqfRDfbCx5sH3YLjk4aJNqbNyxEkfi33dJ8lVdnn3jgth7UtZaNIvvHPzWGcHGVxNEJpx4zI2x8S2jhQ6JgkRpLp+nwVTtajiMU5pc3LTF2gnK3mZJEq1oNeGf6TJkk6zlvECd9rnVV+IBpvnFU3FjrB2kHwN/FLjSk5Lse7cFF3X8D3Ugyl7OlUpUy6A97qrd2sBs3JlAw78HhhYivV3EjuA/fU9FKodnMK4BwqOcD+831sj4vYWFDIswxZxqfUwfJCskFrf66GPHN79v6bEqYZmMZAxOaoIMBuVo5Bhv43VfS7H1J71RgHGCT5W+KrKuHFOq0Yeqaj5tkaRB5Hf4K1xe1MdSb/qCBpmLAfXj1TqlH+iXf3E3CX/AKR2vsP2p2ZbTp5zXsB+IancBB3mFTbHw+eqBfSe6YcDoCOOUkEjgCg4vGPqnNUcXHn8hoFquyezMoLni4dZrmQWuAsWu3gtKY3LHjbk7FxjHLkSiqRoMDRyMAhoOrsthmPvEDdJT6dBgJIY0EmScokyiNCStVaxuZxAA423fFc5NtnWpJC1KDXCHNaRzAKAzZYYZpHJxbqx3hu6jyRaWNpnR7dQPeG8lu7w/q6qXSqh0RqQDHUE+kGehToqa2Ik8cnRm+2Te608H/3tt/8AGssRxWu7YAZTO80o/lFYO/ub5rIldPA7xo5HkKsrGjVTKLZPMTKhNF1YYE94cE9CS0qP7waNAQ36nqb+QWh2TWy5iRJDpb5gH0WWwz+8TxJi/OWn0V1saqHPI3EEDxgFWmC0bfBvsN5N5PnfxU5zrRHDT76Kr2Y+WtB1CtaIOvVELod7UEkHQRf73/VJhnSc0dJTKDANbkkk9U8VTumFKIEjmUii+2P5T5JVOJLPlN33uSBPNk0BINZwbeT+iksmx++SAjN0VEL7Y7yx2YaGAR9FraWIJZr479Fkdiulp8VrtjUw5vAC5PABZ8mrbDirdIkPwZp02ua8irqADxvp5Sn1ceypTNOuQxx1B0MbwUGtVD3lzTYWHkAh4nCZgSQTfrqs/wBHkt9mj1DhKo9dFJtjZApDM2q14do0awBv3KgLSr/EYOHQQYmBNh9/VU1amZWrGmlTdmack3pUabsHRGao4i7QI8dfvmr5z3VJp1LsqDSwgkAiN9pAvqSqfsu32VF1Ye8H5XDdkgb91zM8lcEe1aRTPvNcGu6CW/0k5ZHFYszvI2dHx9YkjI7AwpdiGARYzcZha5nlEjqQvQsJhW02hjAcrdJM6mdT1WE7OVDTxTAbSSwg/vAgesL0EFTym7X2onhJU/vYkJmKpkt7phwuN8xuiQDItBtdGStErMtG2W1RnNsVpouZ7ENqaSGBwgHvEECRv1HGOK7s9khpIcKjZgAOu2DfTLNzHGSN60zqYOoB9d0fM+a5mHaLgD/BJHqVqhmqNUY5+Pcrsru0+Gz0SeH2PUBYUnVel4xs03WmO9/T3vkV5tiaWVzm/lJbbkYWvxJXFoxedGppggIM28lNoOuT1NuihumAj4V/dJ8vKD8VsMaJNMk/e9W2BqZSCDv/ALr/AH0VRSfAtxH36KW6plLY4ffxVkZ6JsrEtJJFgQHDoRHyVp7Ym+6fRYvDYuG0yNScpHJ2nkf7loqVe0A6o0Kki2DxuhNc+/LRQg/RODgjBD+1+5XKPm5rlCj5jeIKa1qLUamtWQ2nOCJSCYeC5jrqiF5sJ1naStdscF+dosMjrrDbMr5Seh9bLY9m68ksH/UaW9DFkjMnToZifvVhqFaBPANgKwwlTM1w9VRtJ7w4GD1FlLwNXK7cQZ9QpWrAemSMdQ9oCN8H1WZ2lThrR5/H4LSe0eXSNCqbbDCT4z5gRpuspEjG9msU5lVrQ/K15g2kTut1+K3uHoQZc7M42mIAHADddeebDwT6tZoaNCC48ADqvSSsXmP3Kjp+Cm4uzC9pmeyxRc2xOV462PxC3eEqB7WvGjgCPFYbtlWBxED8LQD11+aNsTtT7JgpvYXAe64GCBrwvdMlieTFFrtC45o480k+mblMq1g0S4ho4kwFC2btmlW9x3ej3TZ3lv8ABZztpVcarWE90NDgOZkGfJZ8eJuXF6NWTOow5rZon7bpZmsY8OLzEj3W+O/orAYhrSWue0uiYsCAbXWOwXZqsRd7WkgSDJIBECQBvugbZ2cMOyC8GoXNsBENOYnmbtHotUcONvimZX5GVLk46PQD0n9V55tVoFR4EGDEzrFifEz5oFLGvDYFR4bwDjCZm++q1YMDxtuzF5PkrKkq6GOZ3Zm5MCDe0bvH4pzX5QB59VzIm/h1+iBmM/FaOjMiYx1kWlWkTwMRyuobDwUilGo4x6qJhF3SxEAHlA66gjxhaHDYiTbx3/d1jqFfUk3FvPerzYdWTxKNASRrGOnj0Uhj4CrWVrXN0U12jx4pgqiZ+0s4jzXKD+1t4N+/BcpZKPnpyQpXJs2WQ2DSSuAullI5QhIokDmtX2ZxYY9riLCZWOb4q52diMojiEMo2qLTp2arG4csqmfdfLmHimkRBCe9xrU6bqfeLGkOG8cLcIUOnjLaWtc6peLap/AWVbtfJKFe4nlqfgq3G1DeHA/C8oeNfJtPDVRIOkeGplXSQCNJ2KpONR74hobGm+Z+S1ePxIpU3vInKJA4nQDzhLg2ZabG6Q1oI5wE3alLPRqN4tPpdcrJNTyWzt4sbx4qR5niKpe4ucZLiSTz3oKPiKBY4scIcLFAcuxHrRxJd7DUa5aQ4GCCCDPBW+3dotr1w5mkMaN19THiVRApXG1lJQTdkjNqLier18LTe4OeAXARroRroddfJYDtHSDMQ9oJIEb9JExJ4fJVFGqRoYIuOqudr5X0aNYNhz84qXJlwIvfxSoYXjd2Py51ljVV8leyoi5/Pd0UYcvDgjMiZ3rWjE0SHm2qE9yWq4CyC+rG9QiDAwRf7Ce2oANfuVAq1Tx/wmF5j76qhhPbjhOmp9Fq9gViBMAdblY/ZtMFwvEnXgtM7GspMgd5/oPqiiDLouNqbVDSBN4kx5qGdqOnX04rKVMQXvmTOqs8Hhy+C6ddeKLlYHEt/wDiPNIg/wDDPu65XslI8uKYSngJFnHjCuStSwoWKyVJpP4oLWJ5b5qiGg7ObUFGsHH3dHdDZXTsBTPtDRqipHeDIv8ArErG0lbbLxDqbg9pggfGyVODvlHsZCarjJWibg8DUq5vZtuwCx1MnctZsTZQZSaKjWl85iSBINjE8kHso4vFSoXFxJaJPIEn4q/yrn+Rlk3xOj4uCCXMYEr2EiOIhEauWU2mD7SYXvmqBFwHX0Jkt+BVC4L0bbeHaWlx3hwIj8tOq4Hrf0WE2lhPZ1HNvAc4AneASAfRdbxsvJUcbysPCVkB1k2UR7UjVrRjY5o4LQbCyVmDDVTlBJdTeIs46gzxWfB/VSKL775BkHfIUlHkqJGXF2Ji2Fj3NOrSWnwKCHx5K67T4Mioaze9SqnMxwvc3IPA8lRkKoStFzjTCuqz5IeYfBODd0WF/BPp0vHgjBGF1tEJzuKlvpfNDFMAKMiZ2HqEeF0bMSQSdUNqO0gqFhGjR3BXOBq2nRVFNTcHUiFEyqLz2x+wuUX2q5HZVHmT0wlEeEMpIwcwIjWBDYEZgVMsWIShicGqXs/BuqODGiSfvyVN0SrBUmKZTWnw+waNId//AFH77w2eAi5PIJK2yWOexjKZbmMkwRDRrqVn9RGx/pp0X3ZbD5MOydXS4+OnorcJjGwABoBCc0rlzlyk2djHDhFIcEkeqQlOJVBA8RSztLTvBHmCPms3trBCoIPvt9plvAkvpm/KHlacKLtKiDTeY72VxHGYHDoPJMxT4sVmxqaPNMZQLHFrrFpgjgd4+SjuW127s0VXOIhrmuqk296zagHk53kshWoFpggg8CCIXWxZFJHGy4nBguHBEamEXRGmyehBa7Dx4E0agzUnm7eB3FvAqNtXBexqup6gXaeLSJafJRmyDItHyutDRqivhHhwl9IBzTvyyMwneLk+CXJcXyX5GR9y4v8ABnabsu6yM2oEOoN86pr01MS0ELk1CYjtE6KEGpWhOhMDZ0VBIPRPkp2FKrM0KXhqsHioWW0lcontClV2UYSohwiFIB+qAYEphFFkNieFRArWz4redndnexpA/wDUqDxa36lZnsvs/wBrWaD7re87oFu/agB1Q6ASOn4fr4rD5WSvajb4eK/eyIXt9obElgytj8x1joI81YYGsHakF3W8dFS7SoH2LGtPfnM7nmufgrLDZWtDXi1sr+M89xlZJxXE2wk1It81lwKjtzjg8eTvofRKMUN8t6gj10SaH8iQE+VHbi6f52/1Bd+10/zg9L/BFxZTkg4KVR24kbg4/wAjvonGuODv6HH5KcWS0V+NextSHODczmuuYs6m6kR6AqDj9ntrNzO7ry2j3uAfDDI396PJWuMp0Kgb7Ue6ZEhzfkLI1Y06rHhr2lzmxIIPuyW25FaIZHGjLkxqTZ55jMC5phwOpA4GDBjjcEKKQt5tPCNcS2oDk9s10ixDaogkfzhZnF7GeCcveyzmGhEOymBv3Ho4LfjyprZzcuFxeipB8lYbIx7qb5aYzWPQ9df1UOpRLTBBBG4iNNUjRF0+0xG0a+p2ew9VntadRzQTfuh0HQ2aBCrcR2cqAHKW1G7nA2038OF0PA7TfSOZroB94bp6cJWrwOObXbmZ3ao1HyP5mlZZfUxu09GzGseVU1TMDisK5hh7S08x6oLXHy+yt9iMO2rNMhs6+yeY8ab+HmOizu0+zNSmC4NIExBgm/TVMx+QpaYrL4zj/TspSeBTC5NeSLaJRcLQZqON0fDuIQmtT6QUotMm+0PFcouZcqCszraa4U0dzUNxQBAwEtLVNcUfCUS5waPxEBQhuOymEy0C/wDFUOUfwjX5q1xzJpkcRJ6SB8PgnsohgbTGjGgeJt9U+ob25DwFz6Lj5J8p2drDDjCiHUE1OQnwDSB8lKecpIbBbqWnnPu/TRLs+nrPAHzJKSu3/Ujw9J+Kpu3QS0rHUcS0WByfuPsP5T9JUg4sx7rgeIym/K90+owEEETyN1GfRa0d1rZteAN4+cINMOmkLhHmJkEb3Dv6ACBHPMT+qnNq8neX2VTYWiKbS1oAkZgATqZi8zudw1Vs1p3OPiJ+hRyqwYW0GY8HQz8uvBD/AGkTA4kXtcEA+QM9FAp48PfEXizpI1dkGl4lAxFTvQcweXG8ju5WiCYHemYGkxGqtY7ZTyUi8a9MrYdjvea13VoKj0axNgBOpDiWnibFsxu0Ru/wb5/ogpjLTI1fZbSCGvqMB3BxI8nTHhCh4jD1WuzFraknvFlnEZcrgWmxlpGh/CFcMrjfY8Db9D4KLXrReBckehI+HqnQnLoRkxweylxFJtdjmgy5neAdZ/B8g8WwbbweKjjB08oD2xHceR+EuvTqDiCLFaBlMVIzMBINibFoG+dZN9EWvQcbAtLcuVzXiZH8Q+hTPrOOhXp1L3FE3ZlNoiMrmw0knMGv1Y7nTePJM/Zgx5eA5oB77W+9Tdxb+ZhV26i7fRDu7kMPmW8DIEp9MPEdxogRd8mPJWszJ6dCsaX0h7QMfmc0MdBaSCYJg3aYk2VLsvFF2KewOeWNd3QXlws4Aa6rRnC1CQ81GAAQBlLozW/ML7lF2X2dbRcXU6pLpi7Qbi6kJJIHJFtob2h7LsrNLm92pujfyP1Xn1bDOpuyvBDhrK9Vq0av/nHwY1V20uzzazgaj3EgRMNHwCbizcdPoVmwc1a7PPAEsQts7sbS/M+eoUd/YwHSofEAp/qYGb0szJ5m8vNctP8A+Cj+ceS5T1ECemyfY86LkCp1RXtQieCaKGTK0PY/C5q7TuZ3voqBrVtuxtDLTqVDvsPBJzy4wY7x48siRo6bpdPEk+XdHzQXPkHjHq4/SEjbA8hHp9SkIgdXejbH4LkfJ2vgl0Kob4mPIIbDNTz9DCNhm2BPEn5IWEuZ5A+dz6hX8snwiYbqLVOaGjQkeROVvpmPWFL3JrqMmZ/L/wBpJ+ZQx0wpK0RKZl7f3iCOrbuH/cVYvdDS7gCfIKFhrub4ujrM+pCl4g28QPCRPpKOXaAiqTKvDNiqbTlyNH/uOHwCNTZcPiXBzDPEmCfR9uEBDwbSS6NSYP8AKxrXf3EqTUabnXvOIH8GUCPBhTX2JitE+rSDhDgCOd1XMquAJaSBuBMi5MWM2gt0U+oYaTwBPooFdsAtHQdWgAetMoIDZhw57mtBynNqC2R7uY7/AAVZtKiWABt5JkNmB4EkDerWq+CI/wDU6CCBJ8NyjmzhM/4LJ9HHyRwdMCauNBaLHgDLYG8HUTfxPin/ALS4aiOrSPUSFIwz5aOIEHqLH1lOIS3LY2K1oi/t44sPIPHzTmYmdx8Id8CnvDTuBQamHY1pf7FriBIEAX4zyVxpsqVpWLjsaA4ZSZESMpMG+UOtYy6YPBdgca0CWloMQC6YAnQAau3nqqentQGmBnhwa4Opx3jUcTczuVtszZ9N9NkatAa8AkSY/EN60NUjHy5SLrD4kPEgzGu703JalUa6gCZF7KFX2cC7MDlnUAcNEGhhHd5r3dwghrRb1QaGUyT+2siQcxIkBtyfBRqG1faHLTY7NFyRYfVO2Vs9tM5gSXcTrCsoFzCtUDJP5Kn9oxX5W/0/quVvK5EDR4G8oBKJUddCK6JzQ1Nq9J2XhslCmzjBP9x+CwWxcL7SqxvEj9V6RWFo5AD+Yx8Fi8yWlE2+FHbkMGjR+Yz4e98AmCJE7hP9Vz8kes3vW/C2B1dYfPzQKQ78DTTy7v0WBHRZOmKfPL6x9UPCi/K/yI+KfinQ09R6d75LsKLenlI+EKr0FW0SAkqe6eYjzsEFld3tC3IQ0AQ7cf1uLck/Em0b5+AkeoCpLZbejsMBmJ4D+7X1aUXEiQBxn1GX4uCBRYHMcJMOtbgROvUlPxBiOIHwBd8Wt80fcgf7QezXAkn+M/1P/wDypGLrZGgxNwBadbdYAkqPsqnDB4fDN/8AZTwVJv3FY74iVSIjiRPSb+kqupycvEuBP9QefR7lI2k+GGNcro6xlHq5MpXqN6uPlI+DmoodWVLug5HebOhz/EH76JlakAWAzcvBji+/hcJZ7rXcD6Ex80auzM0jedOuo9UNhVYSm0CSN5k9UDF0s4iSObTH+U+jUzNB47kp1VXRaVgWCIG4cU/EUS4i8g8T3Wxvge8eq4Nv4qbiaoawiLmG+Zj6o4bdgZdKiqOCYXBwguEOmLkZgBfzKNsOiRWrOb/th2RvODJ8ASYVjQDS6Yi0Doq7ZYy4ivk/2wNN2af8p0XoyzVNFs6tM2uFFquTKlS6Sq4T4JTkaIxJOG0R3Oso1AolRwCOHQufYubkuQfapUymL5I//9k=">
            <a:extLst>
              <a:ext uri="{FF2B5EF4-FFF2-40B4-BE49-F238E27FC236}">
                <a16:creationId xmlns:a16="http://schemas.microsoft.com/office/drawing/2014/main" id="{97FAF0EC-F055-4ACD-BD06-48E63621514B}"/>
              </a:ext>
            </a:extLst>
          </p:cNvPr>
          <p:cNvSpPr>
            <a:spLocks noChangeAspect="1" noChangeArrowheads="1"/>
          </p:cNvSpPr>
          <p:nvPr/>
        </p:nvSpPr>
        <p:spPr bwMode="auto">
          <a:xfrm>
            <a:off x="155575" y="-1379538"/>
            <a:ext cx="2895600" cy="288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endParaRPr lang="en-US" altLang="en-US" sz="1800">
              <a:solidFill>
                <a:schemeClr val="tx1"/>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39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39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5">
            <a:extLst>
              <a:ext uri="{FF2B5EF4-FFF2-40B4-BE49-F238E27FC236}">
                <a16:creationId xmlns:a16="http://schemas.microsoft.com/office/drawing/2014/main" id="{6CF2F216-32B1-4F24-B611-FE5D9DFD6AA2}"/>
              </a:ext>
            </a:extLst>
          </p:cNvPr>
          <p:cNvSpPr>
            <a:spLocks noGrp="1" noChangeArrowheads="1"/>
          </p:cNvSpPr>
          <p:nvPr>
            <p:ph type="title"/>
          </p:nvPr>
        </p:nvSpPr>
        <p:spPr>
          <a:xfrm>
            <a:off x="457200" y="274638"/>
            <a:ext cx="8655050" cy="1143000"/>
          </a:xfrm>
        </p:spPr>
        <p:txBody>
          <a:bodyPr/>
          <a:lstStyle/>
          <a:p>
            <a:pPr algn="r"/>
            <a:endParaRPr lang="en-US" altLang="en-US"/>
          </a:p>
        </p:txBody>
      </p:sp>
      <p:sp>
        <p:nvSpPr>
          <p:cNvPr id="19459" name="Content Placeholder 6">
            <a:extLst>
              <a:ext uri="{FF2B5EF4-FFF2-40B4-BE49-F238E27FC236}">
                <a16:creationId xmlns:a16="http://schemas.microsoft.com/office/drawing/2014/main" id="{5C9613D0-FE47-4227-A9C5-6625330E4318}"/>
              </a:ext>
            </a:extLst>
          </p:cNvPr>
          <p:cNvSpPr>
            <a:spLocks noGrp="1" noChangeArrowheads="1"/>
          </p:cNvSpPr>
          <p:nvPr>
            <p:ph idx="1"/>
          </p:nvPr>
        </p:nvSpPr>
        <p:spPr/>
        <p:txBody>
          <a:bodyPr/>
          <a:lstStyle/>
          <a:p>
            <a:pPr marL="0" indent="0">
              <a:buFontTx/>
              <a:buNone/>
            </a:pPr>
            <a:endParaRPr lang="en-US" altLang="en-US" sz="1400"/>
          </a:p>
        </p:txBody>
      </p:sp>
      <p:pic>
        <p:nvPicPr>
          <p:cNvPr id="19460" name="Picture 6" descr="F:\portable hard disk\Eudora7\attach\IMG_4373.JPG">
            <a:extLst>
              <a:ext uri="{FF2B5EF4-FFF2-40B4-BE49-F238E27FC236}">
                <a16:creationId xmlns:a16="http://schemas.microsoft.com/office/drawing/2014/main" id="{A225E4F2-2CDE-4FDC-9C67-5077A9A6A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a:extLst>
              <a:ext uri="{FF2B5EF4-FFF2-40B4-BE49-F238E27FC236}">
                <a16:creationId xmlns:a16="http://schemas.microsoft.com/office/drawing/2014/main" id="{7CB591CB-750D-4A59-932A-B264320EFF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8663" y="0"/>
            <a:ext cx="5246687"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8A917A9E-AC5E-4EB1-B836-03FD3AE8F770}"/>
              </a:ext>
            </a:extLst>
          </p:cNvPr>
          <p:cNvSpPr>
            <a:spLocks noGrp="1" noChangeArrowheads="1"/>
          </p:cNvSpPr>
          <p:nvPr>
            <p:ph type="title"/>
          </p:nvPr>
        </p:nvSpPr>
        <p:spPr>
          <a:xfrm>
            <a:off x="2743200" y="0"/>
            <a:ext cx="6400800" cy="1143000"/>
          </a:xfrm>
        </p:spPr>
        <p:txBody>
          <a:bodyPr/>
          <a:lstStyle/>
          <a:p>
            <a:r>
              <a:rPr lang="en-US" altLang="en-US" b="1" i="1"/>
              <a:t>Managed bees as vectors</a:t>
            </a:r>
            <a:endParaRPr lang="en-GB" altLang="en-US"/>
          </a:p>
        </p:txBody>
      </p:sp>
      <p:sp>
        <p:nvSpPr>
          <p:cNvPr id="19459" name="Content Placeholder 2">
            <a:extLst>
              <a:ext uri="{FF2B5EF4-FFF2-40B4-BE49-F238E27FC236}">
                <a16:creationId xmlns:a16="http://schemas.microsoft.com/office/drawing/2014/main" id="{4CFB68FD-BF4C-4C48-87B6-5AF2EA22A9DF}"/>
              </a:ext>
            </a:extLst>
          </p:cNvPr>
          <p:cNvSpPr>
            <a:spLocks noGrp="1" noChangeArrowheads="1"/>
          </p:cNvSpPr>
          <p:nvPr>
            <p:ph idx="1"/>
          </p:nvPr>
        </p:nvSpPr>
        <p:spPr>
          <a:xfrm>
            <a:off x="457200" y="2179638"/>
            <a:ext cx="8610600" cy="4983162"/>
          </a:xfrm>
        </p:spPr>
        <p:txBody>
          <a:bodyPr/>
          <a:lstStyle/>
          <a:p>
            <a:r>
              <a:rPr lang="en-US" altLang="en-US" sz="2400"/>
              <a:t>Bees as transporters (vectors) to deliver microbiological control agents (i.e., bacteria, viruses, or fungi) directly to the flowers of agricultural plants </a:t>
            </a:r>
          </a:p>
          <a:p>
            <a:r>
              <a:rPr lang="en-US" altLang="en-US" sz="2400"/>
              <a:t>Bees pick up the control agents by walking through a patch of powder as they leave their colony </a:t>
            </a:r>
          </a:p>
          <a:p>
            <a:r>
              <a:rPr lang="en-US" altLang="en-US" sz="2400"/>
              <a:t>Either honeybees or commercially managed bumblebees</a:t>
            </a:r>
          </a:p>
          <a:p>
            <a:r>
              <a:rPr lang="en-US" altLang="en-US" sz="2400"/>
              <a:t>Can control a range of fungal diseases or insect pests on many flowering crops in field or glasshouse conditions</a:t>
            </a:r>
          </a:p>
          <a:p>
            <a:r>
              <a:rPr lang="en-US" altLang="en-US" sz="2400"/>
              <a:t>The effects of delivering microbiological control agents directly to flowers on non-target wild insects and plants have not been evaluated</a:t>
            </a:r>
            <a:r>
              <a:rPr lang="en-US" altLang="en-US" sz="2800"/>
              <a:t>.</a:t>
            </a:r>
            <a:endParaRPr lang="en-GB" altLang="en-US" sz="2800"/>
          </a:p>
        </p:txBody>
      </p:sp>
      <p:pic>
        <p:nvPicPr>
          <p:cNvPr id="21508" name="Picture 5" descr="http://1.bp.blogspot.com/-OGFYpLr7RRQ/VB9ObF6fLWI/AAAAAAAAGno/JAq3DNJ5JUU/s1600/IMG_3116.JPG">
            <a:extLst>
              <a:ext uri="{FF2B5EF4-FFF2-40B4-BE49-F238E27FC236}">
                <a16:creationId xmlns:a16="http://schemas.microsoft.com/office/drawing/2014/main" id="{539AF776-EBB0-4FDF-BEDE-E2D7CB2603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7400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a:extLst>
              <a:ext uri="{FF2B5EF4-FFF2-40B4-BE49-F238E27FC236}">
                <a16:creationId xmlns:a16="http://schemas.microsoft.com/office/drawing/2014/main" id="{FAEB5A83-DFC3-4F4D-8573-BF413E0EF9E8}"/>
              </a:ext>
            </a:extLst>
          </p:cNvPr>
          <p:cNvSpPr>
            <a:spLocks noGrp="1" noChangeArrowheads="1"/>
          </p:cNvSpPr>
          <p:nvPr>
            <p:ph type="title"/>
          </p:nvPr>
        </p:nvSpPr>
        <p:spPr/>
        <p:txBody>
          <a:bodyPr/>
          <a:lstStyle/>
          <a:p>
            <a:r>
              <a:rPr lang="en-GB" altLang="en-US"/>
              <a:t>Other issues on longlist</a:t>
            </a:r>
          </a:p>
        </p:txBody>
      </p:sp>
      <p:sp>
        <p:nvSpPr>
          <p:cNvPr id="5" name="Content Placeholder 4">
            <a:extLst>
              <a:ext uri="{FF2B5EF4-FFF2-40B4-BE49-F238E27FC236}">
                <a16:creationId xmlns:a16="http://schemas.microsoft.com/office/drawing/2014/main" id="{719DAAEA-E1C8-42B4-964A-3F3759A08F30}"/>
              </a:ext>
            </a:extLst>
          </p:cNvPr>
          <p:cNvSpPr>
            <a:spLocks noGrp="1"/>
          </p:cNvSpPr>
          <p:nvPr>
            <p:ph idx="1"/>
          </p:nvPr>
        </p:nvSpPr>
        <p:spPr>
          <a:xfrm>
            <a:off x="457200" y="1295400"/>
            <a:ext cx="8229600" cy="5486400"/>
          </a:xfrm>
        </p:spPr>
        <p:txBody>
          <a:bodyPr/>
          <a:lstStyle/>
          <a:p>
            <a:pPr>
              <a:defRPr/>
            </a:pPr>
            <a:r>
              <a:rPr lang="en-US" altLang="en-US" sz="2400" dirty="0"/>
              <a:t>Ecological </a:t>
            </a:r>
            <a:r>
              <a:rPr lang="en-US" altLang="en-US" sz="2400" dirty="0" err="1"/>
              <a:t>civilisation</a:t>
            </a:r>
            <a:r>
              <a:rPr lang="en-US" altLang="en-US" sz="2400" dirty="0"/>
              <a:t> policies in China</a:t>
            </a:r>
          </a:p>
          <a:p>
            <a:pPr>
              <a:defRPr/>
            </a:pPr>
            <a:r>
              <a:rPr lang="en-US" altLang="en-US" sz="2400" dirty="0"/>
              <a:t>Virtual currency transaction technology to verify land ownership</a:t>
            </a:r>
          </a:p>
          <a:p>
            <a:pPr>
              <a:defRPr/>
            </a:pPr>
            <a:r>
              <a:rPr lang="en-US" altLang="en-US" sz="2400" dirty="0"/>
              <a:t>Organic farming drives clearance of natural ecosystems</a:t>
            </a:r>
          </a:p>
          <a:p>
            <a:pPr>
              <a:defRPr/>
            </a:pPr>
            <a:r>
              <a:rPr lang="en-US" altLang="en-US" sz="2400" dirty="0"/>
              <a:t>Vertical urban farming</a:t>
            </a:r>
          </a:p>
          <a:p>
            <a:pPr>
              <a:defRPr/>
            </a:pPr>
            <a:r>
              <a:rPr lang="en-US" altLang="en-US" sz="2400" dirty="0"/>
              <a:t>Perennial Grains </a:t>
            </a:r>
          </a:p>
          <a:p>
            <a:pPr>
              <a:defRPr/>
            </a:pPr>
            <a:r>
              <a:rPr lang="en-US" altLang="en-US" sz="2400" dirty="0"/>
              <a:t>Insects converting waste to livestock feed</a:t>
            </a:r>
          </a:p>
          <a:p>
            <a:pPr>
              <a:defRPr/>
            </a:pPr>
            <a:r>
              <a:rPr lang="en-US" altLang="en-US" sz="2400" dirty="0"/>
              <a:t>Rise of Fungicide Treatments </a:t>
            </a:r>
          </a:p>
          <a:p>
            <a:pPr>
              <a:defRPr/>
            </a:pPr>
            <a:r>
              <a:rPr lang="en-US" altLang="en-US" sz="2400" dirty="0"/>
              <a:t>Glyphosate herbicide side effects</a:t>
            </a:r>
          </a:p>
          <a:p>
            <a:pPr>
              <a:defRPr/>
            </a:pPr>
            <a:r>
              <a:rPr lang="en-US" altLang="en-US" sz="2400" dirty="0"/>
              <a:t>New techniques for measuring soil phosphorous</a:t>
            </a:r>
          </a:p>
          <a:p>
            <a:pPr>
              <a:defRPr/>
            </a:pPr>
            <a:r>
              <a:rPr lang="en-US" altLang="en-US" sz="2400" dirty="0"/>
              <a:t>Use of laser lights in agriculture.</a:t>
            </a:r>
          </a:p>
          <a:p>
            <a:pPr marL="0" indent="0">
              <a:buFontTx/>
              <a:buNone/>
              <a:defRPr/>
            </a:pPr>
            <a:r>
              <a:rPr lang="en-US" altLang="en-US" sz="2400" b="1" dirty="0"/>
              <a:t>   </a:t>
            </a:r>
            <a:r>
              <a:rPr lang="en-US" altLang="en-US" sz="2400" b="1" i="1" dirty="0"/>
              <a:t> </a:t>
            </a:r>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F5F37614-D59B-47E0-885C-31F860489A27}"/>
              </a:ext>
            </a:extLst>
          </p:cNvPr>
          <p:cNvSpPr>
            <a:spLocks noGrp="1" noChangeArrowheads="1"/>
          </p:cNvSpPr>
          <p:nvPr>
            <p:ph type="title"/>
          </p:nvPr>
        </p:nvSpPr>
        <p:spPr/>
        <p:txBody>
          <a:bodyPr/>
          <a:lstStyle/>
          <a:p>
            <a:r>
              <a:rPr lang="en-GB" altLang="en-US" b="1"/>
              <a:t>Harrier management in cropland</a:t>
            </a:r>
          </a:p>
        </p:txBody>
      </p:sp>
      <p:grpSp>
        <p:nvGrpSpPr>
          <p:cNvPr id="23555" name="Group 8">
            <a:extLst>
              <a:ext uri="{FF2B5EF4-FFF2-40B4-BE49-F238E27FC236}">
                <a16:creationId xmlns:a16="http://schemas.microsoft.com/office/drawing/2014/main" id="{FEDAB2DF-21EB-4F98-BB7A-86012D5DB234}"/>
              </a:ext>
            </a:extLst>
          </p:cNvPr>
          <p:cNvGrpSpPr>
            <a:grpSpLocks/>
          </p:cNvGrpSpPr>
          <p:nvPr/>
        </p:nvGrpSpPr>
        <p:grpSpPr bwMode="auto">
          <a:xfrm>
            <a:off x="182563" y="2719388"/>
            <a:ext cx="8210550" cy="2770187"/>
            <a:chOff x="938268" y="3247150"/>
            <a:chExt cx="10251838" cy="2929813"/>
          </a:xfrm>
        </p:grpSpPr>
        <p:grpSp>
          <p:nvGrpSpPr>
            <p:cNvPr id="23556" name="Group 4">
              <a:extLst>
                <a:ext uri="{FF2B5EF4-FFF2-40B4-BE49-F238E27FC236}">
                  <a16:creationId xmlns:a16="http://schemas.microsoft.com/office/drawing/2014/main" id="{DB6C5850-902F-4CA8-851F-6287E641DF8E}"/>
                </a:ext>
              </a:extLst>
            </p:cNvPr>
            <p:cNvGrpSpPr>
              <a:grpSpLocks/>
            </p:cNvGrpSpPr>
            <p:nvPr/>
          </p:nvGrpSpPr>
          <p:grpSpPr bwMode="auto">
            <a:xfrm>
              <a:off x="938268" y="3247150"/>
              <a:ext cx="5686468" cy="2929813"/>
              <a:chOff x="2449825" y="3016196"/>
              <a:chExt cx="7929940" cy="3863451"/>
            </a:xfrm>
          </p:grpSpPr>
          <p:pic>
            <p:nvPicPr>
              <p:cNvPr id="23559" name="Picture 5">
                <a:extLst>
                  <a:ext uri="{FF2B5EF4-FFF2-40B4-BE49-F238E27FC236}">
                    <a16:creationId xmlns:a16="http://schemas.microsoft.com/office/drawing/2014/main" id="{AD3C6252-53C7-47D8-A283-BCAA98492C64}"/>
                  </a:ext>
                </a:extLst>
              </p:cNvPr>
              <p:cNvPicPr>
                <a:picLocks noChangeAspect="1"/>
              </p:cNvPicPr>
              <p:nvPr/>
            </p:nvPicPr>
            <p:blipFill>
              <a:blip r:embed="rId2">
                <a:extLst>
                  <a:ext uri="{28A0092B-C50C-407E-A947-70E740481C1C}">
                    <a14:useLocalDpi xmlns:a14="http://schemas.microsoft.com/office/drawing/2010/main" val="0"/>
                  </a:ext>
                </a:extLst>
              </a:blip>
              <a:srcRect t="6535" b="5379"/>
              <a:stretch>
                <a:fillRect/>
              </a:stretch>
            </p:blipFill>
            <p:spPr bwMode="auto">
              <a:xfrm>
                <a:off x="6419460" y="3016196"/>
                <a:ext cx="3960305" cy="2006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2" descr="http://harriersintheharvest.com.au/wp-content/uploads/2014/07/Cereal-crop-Pardoe-Beach1.jpg">
                <a:extLst>
                  <a:ext uri="{FF2B5EF4-FFF2-40B4-BE49-F238E27FC236}">
                    <a16:creationId xmlns:a16="http://schemas.microsoft.com/office/drawing/2014/main" id="{05DFAA7B-3F8E-4E50-8277-482DFC54FC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406" b="9662"/>
              <a:stretch>
                <a:fillRect/>
              </a:stretch>
            </p:blipFill>
            <p:spPr bwMode="auto">
              <a:xfrm>
                <a:off x="2449826" y="3016196"/>
                <a:ext cx="3969635" cy="195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4" descr="http://harriersintheharvest.com.au/wp-content/uploads/2014/07/The-harvester-in-Barley-crop1.jpg">
                <a:extLst>
                  <a:ext uri="{FF2B5EF4-FFF2-40B4-BE49-F238E27FC236}">
                    <a16:creationId xmlns:a16="http://schemas.microsoft.com/office/drawing/2014/main" id="{9E493526-2F54-46A6-8268-8CE526EF0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470" b="17177"/>
              <a:stretch>
                <a:fillRect/>
              </a:stretch>
            </p:blipFill>
            <p:spPr bwMode="auto">
              <a:xfrm>
                <a:off x="2449825" y="4966871"/>
                <a:ext cx="3969635" cy="191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2">
                <a:extLst>
                  <a:ext uri="{FF2B5EF4-FFF2-40B4-BE49-F238E27FC236}">
                    <a16:creationId xmlns:a16="http://schemas.microsoft.com/office/drawing/2014/main" id="{4E59F517-A764-45D8-AD79-AF52D0D6132A}"/>
                  </a:ext>
                </a:extLst>
              </p:cNvPr>
              <p:cNvPicPr>
                <a:picLocks noChangeAspect="1"/>
              </p:cNvPicPr>
              <p:nvPr/>
            </p:nvPicPr>
            <p:blipFill>
              <a:blip r:embed="rId5">
                <a:extLst>
                  <a:ext uri="{28A0092B-C50C-407E-A947-70E740481C1C}">
                    <a14:useLocalDpi xmlns:a14="http://schemas.microsoft.com/office/drawing/2010/main" val="0"/>
                  </a:ext>
                </a:extLst>
              </a:blip>
              <a:srcRect l="16255" t="5968" r="5635" b="10175"/>
              <a:stretch>
                <a:fillRect/>
              </a:stretch>
            </p:blipFill>
            <p:spPr bwMode="auto">
              <a:xfrm>
                <a:off x="6419459" y="4966871"/>
                <a:ext cx="3960306" cy="190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57" name="Picture 6">
              <a:extLst>
                <a:ext uri="{FF2B5EF4-FFF2-40B4-BE49-F238E27FC236}">
                  <a16:creationId xmlns:a16="http://schemas.microsoft.com/office/drawing/2014/main" id="{3C44BF4C-5013-4BF6-9E0D-BCC182F9233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24736" y="3247150"/>
              <a:ext cx="4565370" cy="2927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7">
              <a:extLst>
                <a:ext uri="{FF2B5EF4-FFF2-40B4-BE49-F238E27FC236}">
                  <a16:creationId xmlns:a16="http://schemas.microsoft.com/office/drawing/2014/main" id="{E25333A3-2C9B-416F-B087-49AF57CD5B1D}"/>
                </a:ext>
              </a:extLst>
            </p:cNvPr>
            <p:cNvSpPr>
              <a:spLocks noChangeArrowheads="1"/>
            </p:cNvSpPr>
            <p:nvPr/>
          </p:nvSpPr>
          <p:spPr bwMode="auto">
            <a:xfrm>
              <a:off x="6900529" y="5447913"/>
              <a:ext cx="4146915" cy="683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1800" i="1">
                  <a:solidFill>
                    <a:srgbClr val="FFFF00"/>
                  </a:solidFill>
                  <a:latin typeface="Arial" panose="020B0604020202020204" pitchFamily="34" charset="0"/>
                </a:rPr>
                <a:t>Spain 2015 - Release of &gt;50 chicks hacked</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a:extLst>
              <a:ext uri="{FF2B5EF4-FFF2-40B4-BE49-F238E27FC236}">
                <a16:creationId xmlns:a16="http://schemas.microsoft.com/office/drawing/2014/main" id="{DAF84370-66EA-4369-985F-57CE3B30E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1">
            <a:extLst>
              <a:ext uri="{FF2B5EF4-FFF2-40B4-BE49-F238E27FC236}">
                <a16:creationId xmlns:a16="http://schemas.microsoft.com/office/drawing/2014/main" id="{C22A41F4-8325-46F7-89D8-C774EA727C92}"/>
              </a:ext>
            </a:extLst>
          </p:cNvPr>
          <p:cNvSpPr txBox="1">
            <a:spLocks noChangeArrowheads="1"/>
          </p:cNvSpPr>
          <p:nvPr/>
        </p:nvSpPr>
        <p:spPr bwMode="auto">
          <a:xfrm>
            <a:off x="609600" y="5934075"/>
            <a:ext cx="7924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1800">
                <a:solidFill>
                  <a:schemeClr val="tx1"/>
                </a:solidFill>
                <a:latin typeface="Arial" panose="020B0604020202020204" pitchFamily="34" charset="0"/>
              </a:rPr>
              <a:t>Dicks et al 2014 </a:t>
            </a:r>
            <a:r>
              <a:rPr lang="en-GB" altLang="en-US" sz="1800"/>
              <a:t>Organising evidence for environmental decisions: a '4S' hierarchy. </a:t>
            </a:r>
            <a:r>
              <a:rPr lang="en-GB" altLang="en-US" sz="1800">
                <a:solidFill>
                  <a:schemeClr val="tx1"/>
                </a:solidFill>
                <a:latin typeface="Arial" panose="020B0604020202020204" pitchFamily="34" charset="0"/>
              </a:rPr>
              <a:t>Trends in Ecology and Evolution. Open access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F37129B6-92C8-4CBC-B247-E397190C9517}"/>
              </a:ext>
            </a:extLst>
          </p:cNvPr>
          <p:cNvSpPr>
            <a:spLocks noGrp="1"/>
          </p:cNvSpPr>
          <p:nvPr>
            <p:ph idx="4294967295"/>
          </p:nvPr>
        </p:nvSpPr>
        <p:spPr>
          <a:xfrm>
            <a:off x="1901825" y="3200400"/>
            <a:ext cx="5181600" cy="1135063"/>
          </a:xfrm>
        </p:spPr>
        <p:txBody>
          <a:bodyPr/>
          <a:lstStyle/>
          <a:p>
            <a:pPr marL="0" indent="0">
              <a:buFontTx/>
              <a:buNone/>
              <a:defRPr/>
            </a:pPr>
            <a:r>
              <a:rPr lang="en-GB" altLang="en-US" sz="2800" dirty="0"/>
              <a:t>"timely execution of this plan has a fair chance of success"</a:t>
            </a:r>
            <a:endParaRPr lang="en-US" altLang="en-US" sz="2800" dirty="0"/>
          </a:p>
          <a:p>
            <a:pPr>
              <a:defRPr/>
            </a:pPr>
            <a:endParaRPr lang="en-US" altLang="en-US" dirty="0"/>
          </a:p>
        </p:txBody>
      </p:sp>
      <p:pic>
        <p:nvPicPr>
          <p:cNvPr id="2" name="Picture 5" descr="https://encrypted-tbn3.gstatic.com/images?q=tbn:ANd9GcSyY0TkP1sjcvITO7T9Z5jWmQzx0QlxM0vlFQyNbGZ2r0DFAUOvqQ">
            <a:extLst>
              <a:ext uri="{FF2B5EF4-FFF2-40B4-BE49-F238E27FC236}">
                <a16:creationId xmlns:a16="http://schemas.microsoft.com/office/drawing/2014/main" id="{BD60E8CD-2CDD-4E80-BE9D-290C9A092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1889"/>
          <a:stretch>
            <a:fillRect/>
          </a:stretch>
        </p:blipFill>
        <p:spPr bwMode="auto">
          <a:xfrm>
            <a:off x="7112000" y="914400"/>
            <a:ext cx="2032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7" descr="http://cliparts.co/cliparts/rij/Gxg/rijGxgRjT.gif">
            <a:extLst>
              <a:ext uri="{FF2B5EF4-FFF2-40B4-BE49-F238E27FC236}">
                <a16:creationId xmlns:a16="http://schemas.microsoft.com/office/drawing/2014/main" id="{79E2264F-82F4-4140-9779-164380B14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2990850"/>
            <a:ext cx="19081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ular Callout 2">
            <a:extLst>
              <a:ext uri="{FF2B5EF4-FFF2-40B4-BE49-F238E27FC236}">
                <a16:creationId xmlns:a16="http://schemas.microsoft.com/office/drawing/2014/main" id="{BF7D6222-2530-4791-B769-25E08B142020}"/>
              </a:ext>
            </a:extLst>
          </p:cNvPr>
          <p:cNvSpPr/>
          <p:nvPr/>
        </p:nvSpPr>
        <p:spPr>
          <a:xfrm>
            <a:off x="1676400" y="96838"/>
            <a:ext cx="5562600" cy="685800"/>
          </a:xfrm>
          <a:prstGeom prst="wedgeRoundRectCallout">
            <a:avLst>
              <a:gd name="adj1" fmla="val 57195"/>
              <a:gd name="adj2" fmla="val 2135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TextBox 3">
            <a:extLst>
              <a:ext uri="{FF2B5EF4-FFF2-40B4-BE49-F238E27FC236}">
                <a16:creationId xmlns:a16="http://schemas.microsoft.com/office/drawing/2014/main" id="{93377F67-2086-4173-A223-C1B5D10D4A6B}"/>
              </a:ext>
            </a:extLst>
          </p:cNvPr>
          <p:cNvSpPr txBox="1">
            <a:spLocks noChangeArrowheads="1"/>
          </p:cNvSpPr>
          <p:nvPr/>
        </p:nvSpPr>
        <p:spPr bwMode="auto">
          <a:xfrm>
            <a:off x="1676400" y="238125"/>
            <a:ext cx="693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2800">
                <a:solidFill>
                  <a:schemeClr val="tx1"/>
                </a:solidFill>
                <a:latin typeface="Arial" panose="020B0604020202020204" pitchFamily="34" charset="0"/>
              </a:rPr>
              <a:t>Will invading Cuba be successful? </a:t>
            </a:r>
          </a:p>
        </p:txBody>
      </p:sp>
      <p:sp>
        <p:nvSpPr>
          <p:cNvPr id="10" name="Rounded Rectangular Callout 9">
            <a:extLst>
              <a:ext uri="{FF2B5EF4-FFF2-40B4-BE49-F238E27FC236}">
                <a16:creationId xmlns:a16="http://schemas.microsoft.com/office/drawing/2014/main" id="{B3F1A77B-DEE2-4A26-A1B2-599381BC3C44}"/>
              </a:ext>
            </a:extLst>
          </p:cNvPr>
          <p:cNvSpPr/>
          <p:nvPr/>
        </p:nvSpPr>
        <p:spPr>
          <a:xfrm>
            <a:off x="1958975" y="3048000"/>
            <a:ext cx="5048250" cy="1371600"/>
          </a:xfrm>
          <a:prstGeom prst="wedgeRoundRectCallout">
            <a:avLst>
              <a:gd name="adj1" fmla="val -57894"/>
              <a:gd name="adj2" fmla="val 2555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1" name="Picture 5" descr="https://encrypted-tbn3.gstatic.com/images?q=tbn:ANd9GcSyY0TkP1sjcvITO7T9Z5jWmQzx0QlxM0vlFQyNbGZ2r0DFAUOvqQ">
            <a:extLst>
              <a:ext uri="{FF2B5EF4-FFF2-40B4-BE49-F238E27FC236}">
                <a16:creationId xmlns:a16="http://schemas.microsoft.com/office/drawing/2014/main" id="{DDACBB67-0247-4073-A585-467049F20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1889"/>
          <a:stretch>
            <a:fillRect/>
          </a:stretch>
        </p:blipFill>
        <p:spPr bwMode="auto">
          <a:xfrm>
            <a:off x="7112000" y="5078413"/>
            <a:ext cx="2032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a:extLst>
              <a:ext uri="{FF2B5EF4-FFF2-40B4-BE49-F238E27FC236}">
                <a16:creationId xmlns:a16="http://schemas.microsoft.com/office/drawing/2014/main" id="{2435B97A-C9C2-4E08-A369-EE293D2799C6}"/>
              </a:ext>
            </a:extLst>
          </p:cNvPr>
          <p:cNvSpPr/>
          <p:nvPr/>
        </p:nvSpPr>
        <p:spPr>
          <a:xfrm flipH="1">
            <a:off x="55563" y="1828800"/>
            <a:ext cx="1162050" cy="884238"/>
          </a:xfrm>
          <a:prstGeom prst="cloudCallout">
            <a:avLst>
              <a:gd name="adj1" fmla="val -34103"/>
              <a:gd name="adj2" fmla="val 84935"/>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5">
            <a:extLst>
              <a:ext uri="{FF2B5EF4-FFF2-40B4-BE49-F238E27FC236}">
                <a16:creationId xmlns:a16="http://schemas.microsoft.com/office/drawing/2014/main" id="{341512F1-DB8E-4702-BA10-2C34CF160FCC}"/>
              </a:ext>
            </a:extLst>
          </p:cNvPr>
          <p:cNvSpPr txBox="1">
            <a:spLocks noChangeArrowheads="1"/>
          </p:cNvSpPr>
          <p:nvPr/>
        </p:nvSpPr>
        <p:spPr bwMode="auto">
          <a:xfrm>
            <a:off x="228600" y="1990725"/>
            <a:ext cx="904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2800">
                <a:solidFill>
                  <a:schemeClr val="tx1"/>
                </a:solidFill>
                <a:latin typeface="Arial" panose="020B0604020202020204" pitchFamily="34" charset="0"/>
              </a:rPr>
              <a:t>25%</a:t>
            </a:r>
          </a:p>
        </p:txBody>
      </p:sp>
      <p:sp>
        <p:nvSpPr>
          <p:cNvPr id="14" name="Cloud Callout 13">
            <a:extLst>
              <a:ext uri="{FF2B5EF4-FFF2-40B4-BE49-F238E27FC236}">
                <a16:creationId xmlns:a16="http://schemas.microsoft.com/office/drawing/2014/main" id="{DDDF1101-418B-4759-8CEA-E0195BC20D58}"/>
              </a:ext>
            </a:extLst>
          </p:cNvPr>
          <p:cNvSpPr/>
          <p:nvPr/>
        </p:nvSpPr>
        <p:spPr>
          <a:xfrm>
            <a:off x="7808913" y="3894138"/>
            <a:ext cx="1335087" cy="884237"/>
          </a:xfrm>
          <a:prstGeom prst="cloudCallout">
            <a:avLst>
              <a:gd name="adj1" fmla="val -34103"/>
              <a:gd name="adj2" fmla="val 84935"/>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TextBox 14">
            <a:extLst>
              <a:ext uri="{FF2B5EF4-FFF2-40B4-BE49-F238E27FC236}">
                <a16:creationId xmlns:a16="http://schemas.microsoft.com/office/drawing/2014/main" id="{3980CB2C-E277-4A67-87CA-6169DD782159}"/>
              </a:ext>
            </a:extLst>
          </p:cNvPr>
          <p:cNvSpPr txBox="1">
            <a:spLocks noChangeArrowheads="1"/>
          </p:cNvSpPr>
          <p:nvPr/>
        </p:nvSpPr>
        <p:spPr bwMode="auto">
          <a:xfrm>
            <a:off x="7848600" y="4048125"/>
            <a:ext cx="1160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2800">
                <a:solidFill>
                  <a:schemeClr val="tx1"/>
                </a:solidFill>
                <a:latin typeface="Arial" panose="020B0604020202020204" pitchFamily="34" charset="0"/>
              </a:rPr>
              <a:t>&gt;50%</a:t>
            </a:r>
          </a:p>
        </p:txBody>
      </p:sp>
      <p:sp>
        <p:nvSpPr>
          <p:cNvPr id="18" name="Rounded Rectangular Callout 17">
            <a:extLst>
              <a:ext uri="{FF2B5EF4-FFF2-40B4-BE49-F238E27FC236}">
                <a16:creationId xmlns:a16="http://schemas.microsoft.com/office/drawing/2014/main" id="{B4A83052-37D8-4D03-8B6F-194DCCDDDC67}"/>
              </a:ext>
            </a:extLst>
          </p:cNvPr>
          <p:cNvSpPr/>
          <p:nvPr/>
        </p:nvSpPr>
        <p:spPr>
          <a:xfrm>
            <a:off x="4419600" y="4876800"/>
            <a:ext cx="1981200" cy="685800"/>
          </a:xfrm>
          <a:prstGeom prst="wedgeRoundRectCallout">
            <a:avLst>
              <a:gd name="adj1" fmla="val 114166"/>
              <a:gd name="adj2" fmla="val 11390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 name="TextBox 19">
            <a:extLst>
              <a:ext uri="{FF2B5EF4-FFF2-40B4-BE49-F238E27FC236}">
                <a16:creationId xmlns:a16="http://schemas.microsoft.com/office/drawing/2014/main" id="{4CDE8C2F-8EEC-48E7-9DCB-AAE4BEB2F893}"/>
              </a:ext>
            </a:extLst>
          </p:cNvPr>
          <p:cNvSpPr txBox="1">
            <a:spLocks noChangeArrowheads="1"/>
          </p:cNvSpPr>
          <p:nvPr/>
        </p:nvSpPr>
        <p:spPr bwMode="auto">
          <a:xfrm>
            <a:off x="4495800" y="4962525"/>
            <a:ext cx="187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2800">
                <a:solidFill>
                  <a:schemeClr val="tx1"/>
                </a:solidFill>
                <a:latin typeface="Arial" panose="020B0604020202020204" pitchFamily="34" charset="0"/>
              </a:rPr>
              <a:t>Go ahead!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15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47">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9"/>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P spid="3" grpId="0" animBg="1"/>
      <p:bldP spid="4" grpId="0"/>
      <p:bldP spid="10" grpId="0" animBg="1"/>
      <p:bldP spid="5" grpId="0" animBg="1"/>
      <p:bldP spid="6" grpId="0"/>
      <p:bldP spid="14" grpId="0" animBg="1"/>
      <p:bldP spid="15" grpId="0"/>
      <p:bldP spid="18" grpId="0" animBg="1"/>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5E0EBEB1-262B-4BEA-9032-AF4DCDC0B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44450"/>
            <a:ext cx="226853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Rectangle 2">
            <a:extLst>
              <a:ext uri="{FF2B5EF4-FFF2-40B4-BE49-F238E27FC236}">
                <a16:creationId xmlns:a16="http://schemas.microsoft.com/office/drawing/2014/main" id="{88FE099F-912D-49CC-BD03-E7CC31CF3271}"/>
              </a:ext>
            </a:extLst>
          </p:cNvPr>
          <p:cNvSpPr>
            <a:spLocks noGrp="1" noChangeArrowheads="1"/>
          </p:cNvSpPr>
          <p:nvPr>
            <p:ph type="title"/>
          </p:nvPr>
        </p:nvSpPr>
        <p:spPr>
          <a:xfrm>
            <a:off x="2740025" y="5257800"/>
            <a:ext cx="2232025" cy="458788"/>
          </a:xfrm>
        </p:spPr>
        <p:txBody>
          <a:bodyPr/>
          <a:lstStyle/>
          <a:p>
            <a:pPr eaLnBrk="1" hangingPunct="1"/>
            <a:endParaRPr lang="en-US" altLang="en-US" b="1"/>
          </a:p>
        </p:txBody>
      </p:sp>
      <p:sp>
        <p:nvSpPr>
          <p:cNvPr id="25604" name="Rectangle 3">
            <a:extLst>
              <a:ext uri="{FF2B5EF4-FFF2-40B4-BE49-F238E27FC236}">
                <a16:creationId xmlns:a16="http://schemas.microsoft.com/office/drawing/2014/main" id="{33B62655-48DA-416B-AE71-ADAFBACED291}"/>
              </a:ext>
            </a:extLst>
          </p:cNvPr>
          <p:cNvSpPr>
            <a:spLocks noGrp="1" noChangeArrowheads="1"/>
          </p:cNvSpPr>
          <p:nvPr>
            <p:ph type="body" idx="1"/>
          </p:nvPr>
        </p:nvSpPr>
        <p:spPr>
          <a:xfrm>
            <a:off x="2286000" y="838200"/>
            <a:ext cx="6553200" cy="4616450"/>
          </a:xfrm>
        </p:spPr>
        <p:txBody>
          <a:bodyPr/>
          <a:lstStyle/>
          <a:p>
            <a:pPr marL="0" indent="0" eaLnBrk="1" hangingPunct="1">
              <a:buFontTx/>
              <a:buNone/>
            </a:pPr>
            <a:r>
              <a:rPr lang="en-GB" altLang="en-US"/>
              <a:t>Available from all good bookshops</a:t>
            </a:r>
          </a:p>
          <a:p>
            <a:pPr marL="0" indent="0" eaLnBrk="1" hangingPunct="1">
              <a:buFontTx/>
              <a:buNone/>
            </a:pPr>
            <a:endParaRPr lang="en-GB" altLang="en-US"/>
          </a:p>
          <a:p>
            <a:pPr marL="0" indent="0" eaLnBrk="1" hangingPunct="1">
              <a:buFontTx/>
              <a:buNone/>
            </a:pPr>
            <a:r>
              <a:rPr lang="en-GB" altLang="en-US"/>
              <a:t>Or free as pdf from Conservationevidence.com</a:t>
            </a:r>
          </a:p>
          <a:p>
            <a:pPr marL="0" indent="0" eaLnBrk="1" hangingPunct="1">
              <a:buFontTx/>
              <a:buNone/>
            </a:pPr>
            <a:endParaRPr lang="en-GB" altLang="en-US"/>
          </a:p>
          <a:p>
            <a:pPr marL="0" indent="0" eaLnBrk="1" hangingPunct="1">
              <a:buFontTx/>
              <a:buNone/>
            </a:pPr>
            <a:r>
              <a:rPr lang="en-GB" altLang="en-US"/>
              <a:t>Or search for the interventions on ConservationEvidence.com</a:t>
            </a:r>
          </a:p>
          <a:p>
            <a:pPr marL="0" indent="0" eaLnBrk="1" hangingPunct="1">
              <a:buFontTx/>
              <a:buNone/>
            </a:pPr>
            <a:endParaRPr lang="en-GB" altLang="en-US"/>
          </a:p>
        </p:txBody>
      </p:sp>
      <p:sp>
        <p:nvSpPr>
          <p:cNvPr id="25605" name="TextBox 1">
            <a:extLst>
              <a:ext uri="{FF2B5EF4-FFF2-40B4-BE49-F238E27FC236}">
                <a16:creationId xmlns:a16="http://schemas.microsoft.com/office/drawing/2014/main" id="{DDD6B6E7-FDED-44EA-8A2B-B6D7B8FD8D54}"/>
              </a:ext>
            </a:extLst>
          </p:cNvPr>
          <p:cNvSpPr txBox="1">
            <a:spLocks noChangeArrowheads="1"/>
          </p:cNvSpPr>
          <p:nvPr/>
        </p:nvSpPr>
        <p:spPr bwMode="auto">
          <a:xfrm>
            <a:off x="-76200" y="5705475"/>
            <a:ext cx="24923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eaLnBrk="1" hangingPunct="1">
              <a:spcBef>
                <a:spcPct val="0"/>
              </a:spcBef>
              <a:buFontTx/>
              <a:buNone/>
            </a:pPr>
            <a:endParaRPr lang="en-GB" altLang="en-US" sz="2800">
              <a:solidFill>
                <a:srgbClr val="000000"/>
              </a:solidFill>
              <a:latin typeface="Arial" panose="020B0604020202020204" pitchFamily="34" charset="0"/>
            </a:endParaRPr>
          </a:p>
          <a:p>
            <a:pPr eaLnBrk="1" hangingPunct="1">
              <a:spcBef>
                <a:spcPct val="0"/>
              </a:spcBef>
              <a:buFontTx/>
              <a:buNone/>
            </a:pPr>
            <a:r>
              <a:rPr lang="en-GB" altLang="en-US" sz="1800">
                <a:solidFill>
                  <a:srgbClr val="000000"/>
                </a:solidFill>
                <a:latin typeface="Arial" panose="020B0604020202020204" pitchFamily="34" charset="0"/>
              </a:rPr>
              <a:t> </a:t>
            </a:r>
          </a:p>
        </p:txBody>
      </p:sp>
      <p:pic>
        <p:nvPicPr>
          <p:cNvPr id="25606" name="Picture 18" descr="Screen Clipping">
            <a:extLst>
              <a:ext uri="{FF2B5EF4-FFF2-40B4-BE49-F238E27FC236}">
                <a16:creationId xmlns:a16="http://schemas.microsoft.com/office/drawing/2014/main" id="{1C06BEAF-421E-4D50-8D86-C32D780974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 y="3352800"/>
            <a:ext cx="2413000"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9" descr="Farmland Conservation">
            <a:extLst>
              <a:ext uri="{FF2B5EF4-FFF2-40B4-BE49-F238E27FC236}">
                <a16:creationId xmlns:a16="http://schemas.microsoft.com/office/drawing/2014/main" id="{569DC234-309D-44D4-8713-CCF0A40142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4863" y="0"/>
            <a:ext cx="2243137"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21" descr="Natural Pest Control">
            <a:extLst>
              <a:ext uri="{FF2B5EF4-FFF2-40B4-BE49-F238E27FC236}">
                <a16:creationId xmlns:a16="http://schemas.microsoft.com/office/drawing/2014/main" id="{AE3A8900-3ECD-46DE-9801-2D70FE6117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1488" y="3429000"/>
            <a:ext cx="2322512"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23" descr="Soil Fertility">
            <a:extLst>
              <a:ext uri="{FF2B5EF4-FFF2-40B4-BE49-F238E27FC236}">
                <a16:creationId xmlns:a16="http://schemas.microsoft.com/office/drawing/2014/main" id="{BE8E5395-7BA7-4C32-A959-98805E785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1988" y="3352800"/>
            <a:ext cx="234950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25" descr="Sustainable Aquaculture">
            <a:extLst>
              <a:ext uri="{FF2B5EF4-FFF2-40B4-BE49-F238E27FC236}">
                <a16:creationId xmlns:a16="http://schemas.microsoft.com/office/drawing/2014/main" id="{79F47CC2-61B0-4314-A883-E652B4B89D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0925" y="3352800"/>
            <a:ext cx="2203450"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27" descr="Amphibian Conservation">
            <a:extLst>
              <a:ext uri="{FF2B5EF4-FFF2-40B4-BE49-F238E27FC236}">
                <a16:creationId xmlns:a16="http://schemas.microsoft.com/office/drawing/2014/main" id="{B78A6702-D8C3-4F7F-B202-A6DEA771EA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9588" y="3175"/>
            <a:ext cx="2284412"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4" descr="Bird Conservation">
            <a:extLst>
              <a:ext uri="{FF2B5EF4-FFF2-40B4-BE49-F238E27FC236}">
                <a16:creationId xmlns:a16="http://schemas.microsoft.com/office/drawing/2014/main" id="{9F2FEFD8-E0E9-4657-954B-5B512F8B5F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30438" y="0"/>
            <a:ext cx="237966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357D1B04-0D9D-410B-9433-1DD7DB5E5E36}"/>
              </a:ext>
            </a:extLst>
          </p:cNvPr>
          <p:cNvSpPr>
            <a:spLocks noGrp="1" noChangeArrowheads="1"/>
          </p:cNvSpPr>
          <p:nvPr>
            <p:ph type="title"/>
          </p:nvPr>
        </p:nvSpPr>
        <p:spPr>
          <a:xfrm>
            <a:off x="457200" y="76200"/>
            <a:ext cx="8229600" cy="685800"/>
          </a:xfrm>
        </p:spPr>
        <p:txBody>
          <a:bodyPr/>
          <a:lstStyle/>
          <a:p>
            <a:pPr eaLnBrk="1" hangingPunct="1"/>
            <a:r>
              <a:rPr lang="en-GB" altLang="en-US" sz="3200"/>
              <a:t>Evidence for CAP reform  </a:t>
            </a:r>
          </a:p>
        </p:txBody>
      </p:sp>
      <p:graphicFrame>
        <p:nvGraphicFramePr>
          <p:cNvPr id="4" name="Content Placeholder 3">
            <a:extLst>
              <a:ext uri="{FF2B5EF4-FFF2-40B4-BE49-F238E27FC236}">
                <a16:creationId xmlns:a16="http://schemas.microsoft.com/office/drawing/2014/main" id="{CEAC518C-6738-48CC-BB80-46ABE2E12D72}"/>
              </a:ext>
            </a:extLst>
          </p:cNvPr>
          <p:cNvGraphicFramePr>
            <a:graphicFrameLocks noGrp="1"/>
          </p:cNvGraphicFramePr>
          <p:nvPr>
            <p:ph idx="1"/>
          </p:nvPr>
        </p:nvGraphicFramePr>
        <p:xfrm>
          <a:off x="76200" y="693738"/>
          <a:ext cx="9067800" cy="4038600"/>
        </p:xfrm>
        <a:graphic>
          <a:graphicData uri="http://schemas.openxmlformats.org/drawingml/2006/table">
            <a:tbl>
              <a:tblPr firstRow="1" firstCol="1" lastRow="1" lastCol="1" bandRow="1" bandCol="1">
                <a:tableStyleId>{5C22544A-7EE6-4342-B048-85BDC9FD1C3A}</a:tableStyleId>
              </a:tblPr>
              <a:tblGrid>
                <a:gridCol w="1432397">
                  <a:extLst>
                    <a:ext uri="{9D8B030D-6E8A-4147-A177-3AD203B41FA5}">
                      <a16:colId xmlns:a16="http://schemas.microsoft.com/office/drawing/2014/main" val="20000"/>
                    </a:ext>
                  </a:extLst>
                </a:gridCol>
                <a:gridCol w="3588351">
                  <a:extLst>
                    <a:ext uri="{9D8B030D-6E8A-4147-A177-3AD203B41FA5}">
                      <a16:colId xmlns:a16="http://schemas.microsoft.com/office/drawing/2014/main" val="20001"/>
                    </a:ext>
                  </a:extLst>
                </a:gridCol>
                <a:gridCol w="1396572">
                  <a:extLst>
                    <a:ext uri="{9D8B030D-6E8A-4147-A177-3AD203B41FA5}">
                      <a16:colId xmlns:a16="http://schemas.microsoft.com/office/drawing/2014/main" val="20002"/>
                    </a:ext>
                  </a:extLst>
                </a:gridCol>
                <a:gridCol w="1136833">
                  <a:extLst>
                    <a:ext uri="{9D8B030D-6E8A-4147-A177-3AD203B41FA5}">
                      <a16:colId xmlns:a16="http://schemas.microsoft.com/office/drawing/2014/main" val="20003"/>
                    </a:ext>
                  </a:extLst>
                </a:gridCol>
                <a:gridCol w="1513646">
                  <a:extLst>
                    <a:ext uri="{9D8B030D-6E8A-4147-A177-3AD203B41FA5}">
                      <a16:colId xmlns:a16="http://schemas.microsoft.com/office/drawing/2014/main" val="20004"/>
                    </a:ext>
                  </a:extLst>
                </a:gridCol>
              </a:tblGrid>
              <a:tr h="876300">
                <a:tc>
                  <a:txBody>
                    <a:bodyPr/>
                    <a:lstStyle/>
                    <a:p>
                      <a:pPr>
                        <a:spcAft>
                          <a:spcPts val="0"/>
                        </a:spcAft>
                      </a:pPr>
                      <a:r>
                        <a:rPr lang="en-GB" sz="1100" dirty="0">
                          <a:solidFill>
                            <a:srgbClr val="FF0000"/>
                          </a:solidFill>
                          <a:effectLst/>
                        </a:rPr>
                        <a:t>Compulsory greening payment element</a:t>
                      </a:r>
                      <a:endParaRPr lang="en-GB" sz="900" dirty="0">
                        <a:solidFill>
                          <a:srgbClr val="FF0000"/>
                        </a:solidFill>
                        <a:effectLst/>
                        <a:latin typeface="Times New Roman"/>
                        <a:ea typeface="Times New Roman"/>
                      </a:endParaRPr>
                    </a:p>
                  </a:txBody>
                  <a:tcPr marL="62706" marR="62706" marT="0" marB="0"/>
                </a:tc>
                <a:tc>
                  <a:txBody>
                    <a:bodyPr/>
                    <a:lstStyle/>
                    <a:p>
                      <a:pPr>
                        <a:spcAft>
                          <a:spcPts val="0"/>
                        </a:spcAft>
                      </a:pPr>
                      <a:r>
                        <a:rPr lang="en-GB" sz="1100" dirty="0">
                          <a:solidFill>
                            <a:srgbClr val="FF0000"/>
                          </a:solidFill>
                          <a:effectLst/>
                        </a:rPr>
                        <a:t>Relevant intervention for which compiled evidence was assessed by experts</a:t>
                      </a:r>
                      <a:endParaRPr lang="en-GB" sz="900" dirty="0">
                        <a:solidFill>
                          <a:srgbClr val="FF0000"/>
                        </a:solidFill>
                        <a:effectLst/>
                        <a:latin typeface="Times New Roman"/>
                        <a:ea typeface="Times New Roman"/>
                      </a:endParaRPr>
                    </a:p>
                  </a:txBody>
                  <a:tcPr marL="62706" marR="62706" marT="0" marB="0"/>
                </a:tc>
                <a:tc>
                  <a:txBody>
                    <a:bodyPr/>
                    <a:lstStyle/>
                    <a:p>
                      <a:pPr>
                        <a:spcAft>
                          <a:spcPts val="0"/>
                        </a:spcAft>
                      </a:pPr>
                      <a:r>
                        <a:rPr lang="en-GB" sz="1100">
                          <a:solidFill>
                            <a:srgbClr val="FF0000"/>
                          </a:solidFill>
                          <a:effectLst/>
                        </a:rPr>
                        <a:t>Number of studies</a:t>
                      </a:r>
                      <a:endParaRPr lang="en-GB" sz="900">
                        <a:solidFill>
                          <a:srgbClr val="FF0000"/>
                        </a:solidFill>
                        <a:effectLst/>
                        <a:latin typeface="Times New Roman"/>
                        <a:ea typeface="Times New Roman"/>
                      </a:endParaRPr>
                    </a:p>
                  </a:txBody>
                  <a:tcPr marL="62706" marR="62706" marT="0" marB="0"/>
                </a:tc>
                <a:tc>
                  <a:txBody>
                    <a:bodyPr/>
                    <a:lstStyle/>
                    <a:p>
                      <a:pPr>
                        <a:spcAft>
                          <a:spcPts val="0"/>
                        </a:spcAft>
                      </a:pPr>
                      <a:r>
                        <a:rPr lang="en-GB" sz="1100">
                          <a:solidFill>
                            <a:srgbClr val="FF0000"/>
                          </a:solidFill>
                          <a:effectLst/>
                        </a:rPr>
                        <a:t>Certainty of knowledge (%)</a:t>
                      </a:r>
                      <a:endParaRPr lang="en-GB" sz="900">
                        <a:solidFill>
                          <a:srgbClr val="FF0000"/>
                        </a:solidFill>
                        <a:effectLst/>
                        <a:latin typeface="Times New Roman"/>
                        <a:ea typeface="Times New Roman"/>
                      </a:endParaRPr>
                    </a:p>
                  </a:txBody>
                  <a:tcPr marL="62706" marR="62706" marT="0" marB="0"/>
                </a:tc>
                <a:tc>
                  <a:txBody>
                    <a:bodyPr/>
                    <a:lstStyle/>
                    <a:p>
                      <a:pPr>
                        <a:spcAft>
                          <a:spcPts val="0"/>
                        </a:spcAft>
                      </a:pPr>
                      <a:r>
                        <a:rPr lang="en-GB" sz="1100" dirty="0">
                          <a:solidFill>
                            <a:srgbClr val="FF0000"/>
                          </a:solidFill>
                          <a:effectLst/>
                        </a:rPr>
                        <a:t>Proportion of experts who said ‘yes this benefits wildlife’</a:t>
                      </a:r>
                      <a:endParaRPr lang="en-GB" sz="900" dirty="0">
                        <a:solidFill>
                          <a:srgbClr val="FF0000"/>
                        </a:solidFill>
                        <a:effectLst/>
                        <a:latin typeface="Times New Roman"/>
                        <a:ea typeface="Times New Roman"/>
                      </a:endParaRPr>
                    </a:p>
                  </a:txBody>
                  <a:tcPr marL="62706" marR="62706" marT="0" marB="0"/>
                </a:tc>
                <a:extLst>
                  <a:ext uri="{0D108BD9-81ED-4DB2-BD59-A6C34878D82A}">
                    <a16:rowId xmlns:a16="http://schemas.microsoft.com/office/drawing/2014/main" val="10000"/>
                  </a:ext>
                </a:extLst>
              </a:tr>
              <a:tr h="438150">
                <a:tc>
                  <a:txBody>
                    <a:bodyPr/>
                    <a:lstStyle/>
                    <a:p>
                      <a:pPr>
                        <a:spcAft>
                          <a:spcPts val="0"/>
                        </a:spcAft>
                      </a:pPr>
                      <a:r>
                        <a:rPr lang="en-GB" sz="1100" dirty="0">
                          <a:solidFill>
                            <a:srgbClr val="FF0000"/>
                          </a:solidFill>
                          <a:effectLst/>
                        </a:rPr>
                        <a:t>Retain permanent grassland</a:t>
                      </a:r>
                      <a:endParaRPr lang="en-GB" sz="900" dirty="0">
                        <a:solidFill>
                          <a:srgbClr val="FF0000"/>
                        </a:solidFill>
                        <a:effectLst/>
                        <a:latin typeface="Times New Roman"/>
                        <a:ea typeface="Times New Roman"/>
                      </a:endParaRPr>
                    </a:p>
                  </a:txBody>
                  <a:tcPr marL="62706" marR="62706" marT="0" marB="0"/>
                </a:tc>
                <a:tc>
                  <a:txBody>
                    <a:bodyPr/>
                    <a:lstStyle/>
                    <a:p>
                      <a:pPr>
                        <a:spcAft>
                          <a:spcPts val="0"/>
                        </a:spcAft>
                      </a:pPr>
                      <a:r>
                        <a:rPr lang="en-GB" sz="1100">
                          <a:effectLst/>
                        </a:rPr>
                        <a:t>Revert arable land to permanent grassland</a:t>
                      </a:r>
                      <a:endParaRPr lang="en-GB" sz="900">
                        <a:effectLst/>
                        <a:latin typeface="Times New Roman"/>
                        <a:ea typeface="Times New Roman"/>
                      </a:endParaRPr>
                    </a:p>
                  </a:txBody>
                  <a:tcPr marL="62706" marR="62706" marT="0" marB="0"/>
                </a:tc>
                <a:tc>
                  <a:txBody>
                    <a:bodyPr/>
                    <a:lstStyle/>
                    <a:p>
                      <a:pPr>
                        <a:spcAft>
                          <a:spcPts val="0"/>
                        </a:spcAft>
                      </a:pPr>
                      <a:r>
                        <a:rPr lang="en-GB" sz="1100">
                          <a:effectLst/>
                        </a:rPr>
                        <a:t>9</a:t>
                      </a:r>
                      <a:endParaRPr lang="en-GB" sz="900">
                        <a:effectLst/>
                        <a:latin typeface="Times New Roman"/>
                        <a:ea typeface="Times New Roman"/>
                      </a:endParaRPr>
                    </a:p>
                  </a:txBody>
                  <a:tcPr marL="62706" marR="62706" marT="0" marB="0"/>
                </a:tc>
                <a:tc>
                  <a:txBody>
                    <a:bodyPr/>
                    <a:lstStyle/>
                    <a:p>
                      <a:pPr>
                        <a:spcAft>
                          <a:spcPts val="0"/>
                        </a:spcAft>
                      </a:pPr>
                      <a:r>
                        <a:rPr lang="en-GB" sz="1100">
                          <a:effectLst/>
                        </a:rPr>
                        <a:t>20</a:t>
                      </a:r>
                      <a:endParaRPr lang="en-GB" sz="900">
                        <a:effectLst/>
                        <a:latin typeface="Times New Roman"/>
                        <a:ea typeface="Times New Roman"/>
                      </a:endParaRPr>
                    </a:p>
                  </a:txBody>
                  <a:tcPr marL="62706" marR="62706" marT="0" marB="0"/>
                </a:tc>
                <a:tc>
                  <a:txBody>
                    <a:bodyPr/>
                    <a:lstStyle/>
                    <a:p>
                      <a:pPr>
                        <a:spcAft>
                          <a:spcPts val="0"/>
                        </a:spcAft>
                      </a:pPr>
                      <a:r>
                        <a:rPr lang="en-GB" sz="1100" dirty="0">
                          <a:solidFill>
                            <a:srgbClr val="FF0000"/>
                          </a:solidFill>
                          <a:effectLst/>
                        </a:rPr>
                        <a:t>0</a:t>
                      </a:r>
                      <a:endParaRPr lang="en-GB" sz="900" dirty="0">
                        <a:solidFill>
                          <a:srgbClr val="FF0000"/>
                        </a:solidFill>
                        <a:effectLst/>
                        <a:latin typeface="Times New Roman"/>
                        <a:ea typeface="Times New Roman"/>
                      </a:endParaRPr>
                    </a:p>
                  </a:txBody>
                  <a:tcPr marL="62706" marR="62706" marT="0" marB="0"/>
                </a:tc>
                <a:extLst>
                  <a:ext uri="{0D108BD9-81ED-4DB2-BD59-A6C34878D82A}">
                    <a16:rowId xmlns:a16="http://schemas.microsoft.com/office/drawing/2014/main" val="10001"/>
                  </a:ext>
                </a:extLst>
              </a:tr>
              <a:tr h="438150">
                <a:tc>
                  <a:txBody>
                    <a:bodyPr/>
                    <a:lstStyle/>
                    <a:p>
                      <a:pPr>
                        <a:spcAft>
                          <a:spcPts val="0"/>
                        </a:spcAft>
                      </a:pPr>
                      <a:r>
                        <a:rPr lang="en-GB" sz="1100" dirty="0">
                          <a:solidFill>
                            <a:srgbClr val="FF0000"/>
                          </a:solidFill>
                          <a:effectLst/>
                        </a:rPr>
                        <a:t>Crop diversification</a:t>
                      </a:r>
                      <a:endParaRPr lang="en-GB" sz="900" dirty="0">
                        <a:solidFill>
                          <a:srgbClr val="FF0000"/>
                        </a:solidFill>
                        <a:effectLst/>
                        <a:latin typeface="Times New Roman"/>
                        <a:ea typeface="Times New Roman"/>
                      </a:endParaRPr>
                    </a:p>
                  </a:txBody>
                  <a:tcPr marL="62706" marR="62706" marT="0" marB="0"/>
                </a:tc>
                <a:tc>
                  <a:txBody>
                    <a:bodyPr/>
                    <a:lstStyle/>
                    <a:p>
                      <a:pPr>
                        <a:spcAft>
                          <a:spcPts val="0"/>
                        </a:spcAft>
                      </a:pPr>
                      <a:r>
                        <a:rPr lang="en-GB" sz="1100">
                          <a:effectLst/>
                        </a:rPr>
                        <a:t>Increase crop diversity</a:t>
                      </a:r>
                      <a:endParaRPr lang="en-GB" sz="900">
                        <a:effectLst/>
                        <a:latin typeface="Times New Roman"/>
                        <a:ea typeface="Times New Roman"/>
                      </a:endParaRPr>
                    </a:p>
                  </a:txBody>
                  <a:tcPr marL="62706" marR="62706" marT="0" marB="0"/>
                </a:tc>
                <a:tc>
                  <a:txBody>
                    <a:bodyPr/>
                    <a:lstStyle/>
                    <a:p>
                      <a:pPr>
                        <a:spcAft>
                          <a:spcPts val="0"/>
                        </a:spcAft>
                      </a:pPr>
                      <a:r>
                        <a:rPr lang="en-GB" sz="1100">
                          <a:effectLst/>
                        </a:rPr>
                        <a:t>5</a:t>
                      </a:r>
                      <a:endParaRPr lang="en-GB" sz="900">
                        <a:effectLst/>
                        <a:latin typeface="Times New Roman"/>
                        <a:ea typeface="Times New Roman"/>
                      </a:endParaRPr>
                    </a:p>
                  </a:txBody>
                  <a:tcPr marL="62706" marR="62706" marT="0" marB="0"/>
                </a:tc>
                <a:tc>
                  <a:txBody>
                    <a:bodyPr/>
                    <a:lstStyle/>
                    <a:p>
                      <a:pPr>
                        <a:spcAft>
                          <a:spcPts val="0"/>
                        </a:spcAft>
                      </a:pPr>
                      <a:r>
                        <a:rPr lang="en-GB" sz="1100">
                          <a:effectLst/>
                        </a:rPr>
                        <a:t>9</a:t>
                      </a:r>
                      <a:endParaRPr lang="en-GB" sz="900">
                        <a:effectLst/>
                        <a:latin typeface="Times New Roman"/>
                        <a:ea typeface="Times New Roman"/>
                      </a:endParaRPr>
                    </a:p>
                  </a:txBody>
                  <a:tcPr marL="62706" marR="62706" marT="0" marB="0"/>
                </a:tc>
                <a:tc>
                  <a:txBody>
                    <a:bodyPr/>
                    <a:lstStyle/>
                    <a:p>
                      <a:pPr>
                        <a:spcAft>
                          <a:spcPts val="0"/>
                        </a:spcAft>
                      </a:pPr>
                      <a:r>
                        <a:rPr lang="en-GB" sz="1100" dirty="0">
                          <a:solidFill>
                            <a:srgbClr val="FF0000"/>
                          </a:solidFill>
                          <a:effectLst/>
                        </a:rPr>
                        <a:t>0</a:t>
                      </a:r>
                      <a:endParaRPr lang="en-GB" sz="900" dirty="0">
                        <a:solidFill>
                          <a:srgbClr val="FF0000"/>
                        </a:solidFill>
                        <a:effectLst/>
                        <a:latin typeface="Times New Roman"/>
                        <a:ea typeface="Times New Roman"/>
                      </a:endParaRPr>
                    </a:p>
                  </a:txBody>
                  <a:tcPr marL="62706" marR="62706" marT="0" marB="0"/>
                </a:tc>
                <a:extLst>
                  <a:ext uri="{0D108BD9-81ED-4DB2-BD59-A6C34878D82A}">
                    <a16:rowId xmlns:a16="http://schemas.microsoft.com/office/drawing/2014/main" val="10002"/>
                  </a:ext>
                </a:extLst>
              </a:tr>
              <a:tr h="438150">
                <a:tc>
                  <a:txBody>
                    <a:bodyPr/>
                    <a:lstStyle/>
                    <a:p>
                      <a:pPr>
                        <a:spcAft>
                          <a:spcPts val="0"/>
                        </a:spcAft>
                      </a:pPr>
                      <a:r>
                        <a:rPr lang="en-GB" sz="1100" dirty="0">
                          <a:solidFill>
                            <a:srgbClr val="FF0000"/>
                          </a:solidFill>
                          <a:effectLst/>
                        </a:rPr>
                        <a:t>Ecological Focus Areas</a:t>
                      </a:r>
                      <a:endParaRPr lang="en-GB" sz="900" dirty="0">
                        <a:solidFill>
                          <a:srgbClr val="FF0000"/>
                        </a:solidFill>
                        <a:effectLst/>
                        <a:latin typeface="Times New Roman"/>
                        <a:ea typeface="Times New Roman"/>
                      </a:endParaRPr>
                    </a:p>
                  </a:txBody>
                  <a:tcPr marL="62706" marR="62706" marT="0" marB="0"/>
                </a:tc>
                <a:tc>
                  <a:txBody>
                    <a:bodyPr/>
                    <a:lstStyle/>
                    <a:p>
                      <a:pPr>
                        <a:spcAft>
                          <a:spcPts val="0"/>
                        </a:spcAft>
                      </a:pPr>
                      <a:r>
                        <a:rPr lang="en-GB" sz="1100">
                          <a:effectLst/>
                        </a:rPr>
                        <a:t>Increase the proportion of semi-natural habitat in the farmed landscape</a:t>
                      </a:r>
                      <a:endParaRPr lang="en-GB" sz="900">
                        <a:effectLst/>
                        <a:latin typeface="Times New Roman"/>
                        <a:ea typeface="Times New Roman"/>
                      </a:endParaRPr>
                    </a:p>
                  </a:txBody>
                  <a:tcPr marL="62706" marR="62706" marT="0" marB="0"/>
                </a:tc>
                <a:tc>
                  <a:txBody>
                    <a:bodyPr/>
                    <a:lstStyle/>
                    <a:p>
                      <a:pPr>
                        <a:spcAft>
                          <a:spcPts val="0"/>
                        </a:spcAft>
                      </a:pPr>
                      <a:r>
                        <a:rPr lang="en-GB" sz="1100">
                          <a:effectLst/>
                        </a:rPr>
                        <a:t>5</a:t>
                      </a:r>
                      <a:endParaRPr lang="en-GB" sz="900">
                        <a:effectLst/>
                        <a:latin typeface="Times New Roman"/>
                        <a:ea typeface="Times New Roman"/>
                      </a:endParaRPr>
                    </a:p>
                  </a:txBody>
                  <a:tcPr marL="62706" marR="62706" marT="0" marB="0"/>
                </a:tc>
                <a:tc>
                  <a:txBody>
                    <a:bodyPr/>
                    <a:lstStyle/>
                    <a:p>
                      <a:pPr>
                        <a:spcAft>
                          <a:spcPts val="0"/>
                        </a:spcAft>
                      </a:pPr>
                      <a:r>
                        <a:rPr lang="en-GB" sz="1100">
                          <a:effectLst/>
                        </a:rPr>
                        <a:t>22</a:t>
                      </a:r>
                      <a:endParaRPr lang="en-GB" sz="900">
                        <a:effectLst/>
                        <a:latin typeface="Times New Roman"/>
                        <a:ea typeface="Times New Roman"/>
                      </a:endParaRPr>
                    </a:p>
                  </a:txBody>
                  <a:tcPr marL="62706" marR="62706" marT="0" marB="0"/>
                </a:tc>
                <a:tc>
                  <a:txBody>
                    <a:bodyPr/>
                    <a:lstStyle/>
                    <a:p>
                      <a:pPr>
                        <a:spcAft>
                          <a:spcPts val="0"/>
                        </a:spcAft>
                      </a:pPr>
                      <a:r>
                        <a:rPr lang="en-GB" sz="1100" dirty="0">
                          <a:solidFill>
                            <a:srgbClr val="FF0000"/>
                          </a:solidFill>
                          <a:effectLst/>
                        </a:rPr>
                        <a:t>0.2</a:t>
                      </a:r>
                      <a:endParaRPr lang="en-GB" sz="900" dirty="0">
                        <a:solidFill>
                          <a:srgbClr val="FF0000"/>
                        </a:solidFill>
                        <a:effectLst/>
                        <a:latin typeface="Times New Roman"/>
                        <a:ea typeface="Times New Roman"/>
                      </a:endParaRPr>
                    </a:p>
                  </a:txBody>
                  <a:tcPr marL="62706" marR="62706" marT="0" marB="0"/>
                </a:tc>
                <a:extLst>
                  <a:ext uri="{0D108BD9-81ED-4DB2-BD59-A6C34878D82A}">
                    <a16:rowId xmlns:a16="http://schemas.microsoft.com/office/drawing/2014/main" val="10003"/>
                  </a:ext>
                </a:extLst>
              </a:tr>
              <a:tr h="400050">
                <a:tc>
                  <a:txBody>
                    <a:bodyPr/>
                    <a:lstStyle/>
                    <a:p>
                      <a:pPr>
                        <a:spcAft>
                          <a:spcPts val="0"/>
                        </a:spcAft>
                      </a:pPr>
                      <a:r>
                        <a:rPr lang="en-GB" sz="1100" dirty="0">
                          <a:solidFill>
                            <a:srgbClr val="FF0000"/>
                          </a:solidFill>
                          <a:effectLst/>
                        </a:rPr>
                        <a:t>- Hedges</a:t>
                      </a:r>
                      <a:endParaRPr lang="en-GB" sz="900" dirty="0">
                        <a:solidFill>
                          <a:srgbClr val="FF0000"/>
                        </a:solidFill>
                        <a:effectLst/>
                        <a:latin typeface="Times New Roman"/>
                        <a:ea typeface="Times New Roman"/>
                      </a:endParaRPr>
                    </a:p>
                  </a:txBody>
                  <a:tcPr marL="62706" marR="62706" marT="0" marB="0"/>
                </a:tc>
                <a:tc>
                  <a:txBody>
                    <a:bodyPr/>
                    <a:lstStyle/>
                    <a:p>
                      <a:pPr>
                        <a:spcAft>
                          <a:spcPts val="0"/>
                        </a:spcAft>
                      </a:pPr>
                      <a:r>
                        <a:rPr lang="en-GB" sz="1100">
                          <a:effectLst/>
                        </a:rPr>
                        <a:t>Manage hedgerows to benefit wildlife</a:t>
                      </a:r>
                      <a:endParaRPr lang="en-GB" sz="900">
                        <a:effectLst/>
                        <a:latin typeface="Times New Roman"/>
                        <a:ea typeface="Times New Roman"/>
                      </a:endParaRPr>
                    </a:p>
                  </a:txBody>
                  <a:tcPr marL="62706" marR="62706" marT="0" marB="0"/>
                </a:tc>
                <a:tc>
                  <a:txBody>
                    <a:bodyPr/>
                    <a:lstStyle/>
                    <a:p>
                      <a:pPr>
                        <a:spcAft>
                          <a:spcPts val="0"/>
                        </a:spcAft>
                      </a:pPr>
                      <a:r>
                        <a:rPr lang="en-GB" sz="1100">
                          <a:effectLst/>
                        </a:rPr>
                        <a:t>20</a:t>
                      </a:r>
                      <a:endParaRPr lang="en-GB" sz="900">
                        <a:effectLst/>
                        <a:latin typeface="Times New Roman"/>
                        <a:ea typeface="Times New Roman"/>
                      </a:endParaRPr>
                    </a:p>
                  </a:txBody>
                  <a:tcPr marL="62706" marR="62706" marT="0" marB="0"/>
                </a:tc>
                <a:tc>
                  <a:txBody>
                    <a:bodyPr/>
                    <a:lstStyle/>
                    <a:p>
                      <a:pPr>
                        <a:spcAft>
                          <a:spcPts val="0"/>
                        </a:spcAft>
                      </a:pPr>
                      <a:r>
                        <a:rPr lang="en-GB" sz="1100">
                          <a:effectLst/>
                        </a:rPr>
                        <a:t>50</a:t>
                      </a:r>
                      <a:endParaRPr lang="en-GB" sz="900">
                        <a:effectLst/>
                        <a:latin typeface="Times New Roman"/>
                        <a:ea typeface="Times New Roman"/>
                      </a:endParaRPr>
                    </a:p>
                  </a:txBody>
                  <a:tcPr marL="62706" marR="62706" marT="0" marB="0"/>
                </a:tc>
                <a:tc>
                  <a:txBody>
                    <a:bodyPr/>
                    <a:lstStyle/>
                    <a:p>
                      <a:pPr>
                        <a:spcAft>
                          <a:spcPts val="0"/>
                        </a:spcAft>
                      </a:pPr>
                      <a:r>
                        <a:rPr lang="en-GB" sz="1100" dirty="0">
                          <a:solidFill>
                            <a:srgbClr val="FF0000"/>
                          </a:solidFill>
                          <a:effectLst/>
                        </a:rPr>
                        <a:t>0.7</a:t>
                      </a:r>
                      <a:endParaRPr lang="en-GB" sz="900" dirty="0">
                        <a:solidFill>
                          <a:srgbClr val="FF0000"/>
                        </a:solidFill>
                        <a:effectLst/>
                        <a:latin typeface="Times New Roman"/>
                        <a:ea typeface="Times New Roman"/>
                      </a:endParaRPr>
                    </a:p>
                  </a:txBody>
                  <a:tcPr marL="62706" marR="62706" marT="0" marB="0"/>
                </a:tc>
                <a:extLst>
                  <a:ext uri="{0D108BD9-81ED-4DB2-BD59-A6C34878D82A}">
                    <a16:rowId xmlns:a16="http://schemas.microsoft.com/office/drawing/2014/main" val="10004"/>
                  </a:ext>
                </a:extLst>
              </a:tr>
              <a:tr h="219075">
                <a:tc>
                  <a:txBody>
                    <a:bodyPr/>
                    <a:lstStyle/>
                    <a:p>
                      <a:pPr>
                        <a:spcAft>
                          <a:spcPts val="0"/>
                        </a:spcAft>
                      </a:pPr>
                      <a:r>
                        <a:rPr lang="en-GB" sz="1100" dirty="0">
                          <a:solidFill>
                            <a:srgbClr val="FF0000"/>
                          </a:solidFill>
                          <a:effectLst/>
                        </a:rPr>
                        <a:t>- Buffer strips</a:t>
                      </a:r>
                      <a:endParaRPr lang="en-GB" sz="900" dirty="0">
                        <a:solidFill>
                          <a:srgbClr val="FF0000"/>
                        </a:solidFill>
                        <a:effectLst/>
                        <a:latin typeface="Times New Roman"/>
                        <a:ea typeface="Times New Roman"/>
                      </a:endParaRPr>
                    </a:p>
                  </a:txBody>
                  <a:tcPr marL="62706" marR="62706" marT="0" marB="0"/>
                </a:tc>
                <a:tc>
                  <a:txBody>
                    <a:bodyPr/>
                    <a:lstStyle/>
                    <a:p>
                      <a:pPr>
                        <a:spcAft>
                          <a:spcPts val="0"/>
                        </a:spcAft>
                      </a:pPr>
                      <a:r>
                        <a:rPr lang="en-GB" sz="1100">
                          <a:effectLst/>
                        </a:rPr>
                        <a:t>Plant grass buffer strips/margins</a:t>
                      </a:r>
                      <a:endParaRPr lang="en-GB" sz="900">
                        <a:effectLst/>
                        <a:latin typeface="Times New Roman"/>
                        <a:ea typeface="Times New Roman"/>
                      </a:endParaRPr>
                    </a:p>
                  </a:txBody>
                  <a:tcPr marL="62706" marR="62706" marT="0" marB="0"/>
                </a:tc>
                <a:tc>
                  <a:txBody>
                    <a:bodyPr/>
                    <a:lstStyle/>
                    <a:p>
                      <a:pPr>
                        <a:spcAft>
                          <a:spcPts val="0"/>
                        </a:spcAft>
                      </a:pPr>
                      <a:r>
                        <a:rPr lang="en-GB" sz="1100">
                          <a:effectLst/>
                        </a:rPr>
                        <a:t>74</a:t>
                      </a:r>
                      <a:endParaRPr lang="en-GB" sz="900">
                        <a:effectLst/>
                        <a:latin typeface="Times New Roman"/>
                        <a:ea typeface="Times New Roman"/>
                      </a:endParaRPr>
                    </a:p>
                  </a:txBody>
                  <a:tcPr marL="62706" marR="62706" marT="0" marB="0"/>
                </a:tc>
                <a:tc>
                  <a:txBody>
                    <a:bodyPr/>
                    <a:lstStyle/>
                    <a:p>
                      <a:pPr>
                        <a:spcAft>
                          <a:spcPts val="0"/>
                        </a:spcAft>
                      </a:pPr>
                      <a:r>
                        <a:rPr lang="en-GB" sz="1100">
                          <a:effectLst/>
                        </a:rPr>
                        <a:t>69</a:t>
                      </a:r>
                      <a:endParaRPr lang="en-GB" sz="900">
                        <a:effectLst/>
                        <a:latin typeface="Times New Roman"/>
                        <a:ea typeface="Times New Roman"/>
                      </a:endParaRPr>
                    </a:p>
                  </a:txBody>
                  <a:tcPr marL="62706" marR="62706" marT="0" marB="0"/>
                </a:tc>
                <a:tc>
                  <a:txBody>
                    <a:bodyPr/>
                    <a:lstStyle/>
                    <a:p>
                      <a:pPr>
                        <a:spcAft>
                          <a:spcPts val="0"/>
                        </a:spcAft>
                      </a:pPr>
                      <a:r>
                        <a:rPr lang="en-GB" sz="1100" dirty="0">
                          <a:solidFill>
                            <a:srgbClr val="FF0000"/>
                          </a:solidFill>
                          <a:effectLst/>
                        </a:rPr>
                        <a:t>0.9</a:t>
                      </a:r>
                      <a:endParaRPr lang="en-GB" sz="900" dirty="0">
                        <a:solidFill>
                          <a:srgbClr val="FF0000"/>
                        </a:solidFill>
                        <a:effectLst/>
                        <a:latin typeface="Times New Roman"/>
                        <a:ea typeface="Times New Roman"/>
                      </a:endParaRPr>
                    </a:p>
                  </a:txBody>
                  <a:tcPr marL="62706" marR="62706" marT="0" marB="0"/>
                </a:tc>
                <a:extLst>
                  <a:ext uri="{0D108BD9-81ED-4DB2-BD59-A6C34878D82A}">
                    <a16:rowId xmlns:a16="http://schemas.microsoft.com/office/drawing/2014/main" val="10005"/>
                  </a:ext>
                </a:extLst>
              </a:tr>
              <a:tr h="438150">
                <a:tc>
                  <a:txBody>
                    <a:bodyPr/>
                    <a:lstStyle/>
                    <a:p>
                      <a:pPr>
                        <a:spcAft>
                          <a:spcPts val="0"/>
                        </a:spcAft>
                      </a:pPr>
                      <a:r>
                        <a:rPr lang="en-GB" sz="1100">
                          <a:effectLst/>
                        </a:rPr>
                        <a:t> </a:t>
                      </a:r>
                      <a:endParaRPr lang="en-GB" sz="900">
                        <a:effectLst/>
                        <a:latin typeface="Times New Roman"/>
                        <a:ea typeface="Times New Roman"/>
                      </a:endParaRPr>
                    </a:p>
                  </a:txBody>
                  <a:tcPr marL="62706" marR="62706" marT="0" marB="0"/>
                </a:tc>
                <a:tc>
                  <a:txBody>
                    <a:bodyPr/>
                    <a:lstStyle/>
                    <a:p>
                      <a:pPr>
                        <a:spcAft>
                          <a:spcPts val="0"/>
                        </a:spcAft>
                      </a:pPr>
                      <a:r>
                        <a:rPr lang="en-GB" sz="1100">
                          <a:effectLst/>
                        </a:rPr>
                        <a:t>Create uncultivated margins around intensive arable or pasture fields</a:t>
                      </a:r>
                      <a:endParaRPr lang="en-GB" sz="900">
                        <a:effectLst/>
                        <a:latin typeface="Times New Roman"/>
                        <a:ea typeface="Times New Roman"/>
                      </a:endParaRPr>
                    </a:p>
                  </a:txBody>
                  <a:tcPr marL="62706" marR="62706" marT="0" marB="0"/>
                </a:tc>
                <a:tc>
                  <a:txBody>
                    <a:bodyPr/>
                    <a:lstStyle/>
                    <a:p>
                      <a:pPr>
                        <a:spcAft>
                          <a:spcPts val="0"/>
                        </a:spcAft>
                      </a:pPr>
                      <a:r>
                        <a:rPr lang="en-GB" sz="1100">
                          <a:effectLst/>
                        </a:rPr>
                        <a:t>52</a:t>
                      </a:r>
                      <a:endParaRPr lang="en-GB" sz="900">
                        <a:effectLst/>
                        <a:latin typeface="Times New Roman"/>
                        <a:ea typeface="Times New Roman"/>
                      </a:endParaRPr>
                    </a:p>
                  </a:txBody>
                  <a:tcPr marL="62706" marR="62706" marT="0" marB="0"/>
                </a:tc>
                <a:tc>
                  <a:txBody>
                    <a:bodyPr/>
                    <a:lstStyle/>
                    <a:p>
                      <a:pPr>
                        <a:spcAft>
                          <a:spcPts val="0"/>
                        </a:spcAft>
                      </a:pPr>
                      <a:r>
                        <a:rPr lang="en-GB" sz="1100">
                          <a:effectLst/>
                        </a:rPr>
                        <a:t>67</a:t>
                      </a:r>
                      <a:endParaRPr lang="en-GB" sz="900">
                        <a:effectLst/>
                        <a:latin typeface="Times New Roman"/>
                        <a:ea typeface="Times New Roman"/>
                      </a:endParaRPr>
                    </a:p>
                  </a:txBody>
                  <a:tcPr marL="62706" marR="62706" marT="0" marB="0"/>
                </a:tc>
                <a:tc>
                  <a:txBody>
                    <a:bodyPr/>
                    <a:lstStyle/>
                    <a:p>
                      <a:pPr>
                        <a:spcAft>
                          <a:spcPts val="0"/>
                        </a:spcAft>
                      </a:pPr>
                      <a:r>
                        <a:rPr lang="en-GB" sz="1100" dirty="0">
                          <a:solidFill>
                            <a:srgbClr val="FF0000"/>
                          </a:solidFill>
                          <a:effectLst/>
                        </a:rPr>
                        <a:t>1</a:t>
                      </a:r>
                      <a:endParaRPr lang="en-GB" sz="900" dirty="0">
                        <a:solidFill>
                          <a:srgbClr val="FF0000"/>
                        </a:solidFill>
                        <a:effectLst/>
                        <a:latin typeface="Times New Roman"/>
                        <a:ea typeface="Times New Roman"/>
                      </a:endParaRPr>
                    </a:p>
                  </a:txBody>
                  <a:tcPr marL="62706" marR="62706" marT="0" marB="0"/>
                </a:tc>
                <a:extLst>
                  <a:ext uri="{0D108BD9-81ED-4DB2-BD59-A6C34878D82A}">
                    <a16:rowId xmlns:a16="http://schemas.microsoft.com/office/drawing/2014/main" val="10006"/>
                  </a:ext>
                </a:extLst>
              </a:tr>
              <a:tr h="219075">
                <a:tc>
                  <a:txBody>
                    <a:bodyPr/>
                    <a:lstStyle/>
                    <a:p>
                      <a:pPr>
                        <a:spcAft>
                          <a:spcPts val="0"/>
                        </a:spcAft>
                      </a:pPr>
                      <a:r>
                        <a:rPr lang="en-GB" sz="1100">
                          <a:effectLst/>
                        </a:rPr>
                        <a:t> </a:t>
                      </a:r>
                      <a:endParaRPr lang="en-GB" sz="900">
                        <a:effectLst/>
                        <a:latin typeface="Times New Roman"/>
                        <a:ea typeface="Times New Roman"/>
                      </a:endParaRPr>
                    </a:p>
                  </a:txBody>
                  <a:tcPr marL="62706" marR="62706" marT="0" marB="0"/>
                </a:tc>
                <a:tc>
                  <a:txBody>
                    <a:bodyPr/>
                    <a:lstStyle/>
                    <a:p>
                      <a:pPr>
                        <a:spcAft>
                          <a:spcPts val="0"/>
                        </a:spcAft>
                      </a:pPr>
                      <a:r>
                        <a:rPr lang="en-GB" sz="1100">
                          <a:effectLst/>
                        </a:rPr>
                        <a:t>Provide buffer strips alongside water courses</a:t>
                      </a:r>
                      <a:endParaRPr lang="en-GB" sz="900">
                        <a:effectLst/>
                        <a:latin typeface="Times New Roman"/>
                        <a:ea typeface="Times New Roman"/>
                      </a:endParaRPr>
                    </a:p>
                  </a:txBody>
                  <a:tcPr marL="62706" marR="62706" marT="0" marB="0"/>
                </a:tc>
                <a:tc>
                  <a:txBody>
                    <a:bodyPr/>
                    <a:lstStyle/>
                    <a:p>
                      <a:pPr>
                        <a:spcAft>
                          <a:spcPts val="0"/>
                        </a:spcAft>
                      </a:pPr>
                      <a:r>
                        <a:rPr lang="en-GB" sz="1100">
                          <a:effectLst/>
                        </a:rPr>
                        <a:t>7</a:t>
                      </a:r>
                      <a:endParaRPr lang="en-GB" sz="900">
                        <a:effectLst/>
                        <a:latin typeface="Times New Roman"/>
                        <a:ea typeface="Times New Roman"/>
                      </a:endParaRPr>
                    </a:p>
                  </a:txBody>
                  <a:tcPr marL="62706" marR="62706" marT="0" marB="0"/>
                </a:tc>
                <a:tc>
                  <a:txBody>
                    <a:bodyPr/>
                    <a:lstStyle/>
                    <a:p>
                      <a:pPr>
                        <a:spcAft>
                          <a:spcPts val="0"/>
                        </a:spcAft>
                      </a:pPr>
                      <a:r>
                        <a:rPr lang="en-GB" sz="1100">
                          <a:effectLst/>
                        </a:rPr>
                        <a:t>17</a:t>
                      </a:r>
                      <a:endParaRPr lang="en-GB" sz="900">
                        <a:effectLst/>
                        <a:latin typeface="Times New Roman"/>
                        <a:ea typeface="Times New Roman"/>
                      </a:endParaRPr>
                    </a:p>
                  </a:txBody>
                  <a:tcPr marL="62706" marR="62706" marT="0" marB="0"/>
                </a:tc>
                <a:tc>
                  <a:txBody>
                    <a:bodyPr/>
                    <a:lstStyle/>
                    <a:p>
                      <a:pPr>
                        <a:spcAft>
                          <a:spcPts val="0"/>
                        </a:spcAft>
                      </a:pPr>
                      <a:r>
                        <a:rPr lang="en-GB" sz="1100" dirty="0">
                          <a:solidFill>
                            <a:srgbClr val="FF0000"/>
                          </a:solidFill>
                          <a:effectLst/>
                        </a:rPr>
                        <a:t>0.1</a:t>
                      </a:r>
                      <a:endParaRPr lang="en-GB" sz="900" dirty="0">
                        <a:solidFill>
                          <a:srgbClr val="FF0000"/>
                        </a:solidFill>
                        <a:effectLst/>
                        <a:latin typeface="Times New Roman"/>
                        <a:ea typeface="Times New Roman"/>
                      </a:endParaRPr>
                    </a:p>
                  </a:txBody>
                  <a:tcPr marL="62706" marR="62706" marT="0" marB="0"/>
                </a:tc>
                <a:extLst>
                  <a:ext uri="{0D108BD9-81ED-4DB2-BD59-A6C34878D82A}">
                    <a16:rowId xmlns:a16="http://schemas.microsoft.com/office/drawing/2014/main" val="10007"/>
                  </a:ext>
                </a:extLst>
              </a:tr>
              <a:tr h="571500">
                <a:tc>
                  <a:txBody>
                    <a:bodyPr/>
                    <a:lstStyle/>
                    <a:p>
                      <a:pPr>
                        <a:spcAft>
                          <a:spcPts val="0"/>
                        </a:spcAft>
                      </a:pPr>
                      <a:r>
                        <a:rPr lang="en-GB" sz="1100">
                          <a:solidFill>
                            <a:srgbClr val="FF0000"/>
                          </a:solidFill>
                          <a:effectLst/>
                        </a:rPr>
                        <a:t>- Land left fallow</a:t>
                      </a:r>
                      <a:endParaRPr lang="en-GB" sz="900">
                        <a:solidFill>
                          <a:srgbClr val="FF0000"/>
                        </a:solidFill>
                        <a:effectLst/>
                        <a:latin typeface="Times New Roman"/>
                        <a:ea typeface="Times New Roman"/>
                      </a:endParaRPr>
                    </a:p>
                  </a:txBody>
                  <a:tcPr marL="62706" marR="62706" marT="0" marB="0"/>
                </a:tc>
                <a:tc>
                  <a:txBody>
                    <a:bodyPr/>
                    <a:lstStyle/>
                    <a:p>
                      <a:pPr>
                        <a:spcAft>
                          <a:spcPts val="0"/>
                        </a:spcAft>
                      </a:pPr>
                      <a:r>
                        <a:rPr lang="en-GB" sz="1100" dirty="0">
                          <a:solidFill>
                            <a:srgbClr val="FF0000"/>
                          </a:solidFill>
                          <a:effectLst/>
                        </a:rPr>
                        <a:t>Provide (or retain) set-aside areas in farmland</a:t>
                      </a:r>
                      <a:endParaRPr lang="en-GB" sz="900" dirty="0">
                        <a:solidFill>
                          <a:srgbClr val="FF0000"/>
                        </a:solidFill>
                        <a:effectLst/>
                        <a:latin typeface="Times New Roman"/>
                        <a:ea typeface="Times New Roman"/>
                      </a:endParaRPr>
                    </a:p>
                  </a:txBody>
                  <a:tcPr marL="62706" marR="62706" marT="0" marB="0"/>
                </a:tc>
                <a:tc>
                  <a:txBody>
                    <a:bodyPr/>
                    <a:lstStyle/>
                    <a:p>
                      <a:pPr>
                        <a:spcAft>
                          <a:spcPts val="0"/>
                        </a:spcAft>
                      </a:pPr>
                      <a:r>
                        <a:rPr lang="en-GB" sz="1100">
                          <a:solidFill>
                            <a:srgbClr val="FF0000"/>
                          </a:solidFill>
                          <a:effectLst/>
                        </a:rPr>
                        <a:t>58</a:t>
                      </a:r>
                      <a:endParaRPr lang="en-GB" sz="900">
                        <a:solidFill>
                          <a:srgbClr val="FF0000"/>
                        </a:solidFill>
                        <a:effectLst/>
                        <a:latin typeface="Times New Roman"/>
                        <a:ea typeface="Times New Roman"/>
                      </a:endParaRPr>
                    </a:p>
                  </a:txBody>
                  <a:tcPr marL="62706" marR="62706" marT="0" marB="0"/>
                </a:tc>
                <a:tc>
                  <a:txBody>
                    <a:bodyPr/>
                    <a:lstStyle/>
                    <a:p>
                      <a:pPr>
                        <a:spcAft>
                          <a:spcPts val="0"/>
                        </a:spcAft>
                      </a:pPr>
                      <a:r>
                        <a:rPr lang="en-GB" sz="1100">
                          <a:solidFill>
                            <a:srgbClr val="FF0000"/>
                          </a:solidFill>
                          <a:effectLst/>
                        </a:rPr>
                        <a:t>68</a:t>
                      </a:r>
                      <a:endParaRPr lang="en-GB" sz="900">
                        <a:solidFill>
                          <a:srgbClr val="FF0000"/>
                        </a:solidFill>
                        <a:effectLst/>
                        <a:latin typeface="Times New Roman"/>
                        <a:ea typeface="Times New Roman"/>
                      </a:endParaRPr>
                    </a:p>
                  </a:txBody>
                  <a:tcPr marL="62706" marR="62706" marT="0" marB="0"/>
                </a:tc>
                <a:tc>
                  <a:txBody>
                    <a:bodyPr/>
                    <a:lstStyle/>
                    <a:p>
                      <a:pPr>
                        <a:spcAft>
                          <a:spcPts val="0"/>
                        </a:spcAft>
                      </a:pPr>
                      <a:r>
                        <a:rPr lang="en-GB" sz="1100" dirty="0">
                          <a:solidFill>
                            <a:srgbClr val="FF0000"/>
                          </a:solidFill>
                          <a:effectLst/>
                        </a:rPr>
                        <a:t>0.9</a:t>
                      </a:r>
                      <a:endParaRPr lang="en-GB" sz="900" dirty="0">
                        <a:solidFill>
                          <a:srgbClr val="FF0000"/>
                        </a:solidFill>
                        <a:effectLst/>
                        <a:latin typeface="Times New Roman"/>
                        <a:ea typeface="Times New Roman"/>
                      </a:endParaRPr>
                    </a:p>
                  </a:txBody>
                  <a:tcPr marL="62706" marR="62706" marT="0" marB="0"/>
                </a:tc>
                <a:extLst>
                  <a:ext uri="{0D108BD9-81ED-4DB2-BD59-A6C34878D82A}">
                    <a16:rowId xmlns:a16="http://schemas.microsoft.com/office/drawing/2014/main" val="10008"/>
                  </a:ext>
                </a:extLst>
              </a:tr>
            </a:tbl>
          </a:graphicData>
        </a:graphic>
      </p:graphicFrame>
      <p:pic>
        <p:nvPicPr>
          <p:cNvPr id="26689" name="Picture 4" descr="Farmland Conservation  - jacket front">
            <a:extLst>
              <a:ext uri="{FF2B5EF4-FFF2-40B4-BE49-F238E27FC236}">
                <a16:creationId xmlns:a16="http://schemas.microsoft.com/office/drawing/2014/main" id="{0AB23076-5EB0-46FF-A805-D64BFD082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4732338"/>
            <a:ext cx="1358900" cy="2047875"/>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90" name="Picture 3" descr="Lynn Oct 09">
            <a:extLst>
              <a:ext uri="{FF2B5EF4-FFF2-40B4-BE49-F238E27FC236}">
                <a16:creationId xmlns:a16="http://schemas.microsoft.com/office/drawing/2014/main" id="{4D3D26F8-A288-4F5C-99E6-640A0E7C6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724400"/>
            <a:ext cx="1295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748308C-2B2D-40F6-81E9-EAA3DB88DA39}"/>
              </a:ext>
            </a:extLst>
          </p:cNvPr>
          <p:cNvSpPr txBox="1"/>
          <p:nvPr/>
        </p:nvSpPr>
        <p:spPr>
          <a:xfrm>
            <a:off x="2209800" y="5029200"/>
            <a:ext cx="5387975" cy="461963"/>
          </a:xfrm>
          <a:prstGeom prst="rect">
            <a:avLst/>
          </a:prstGeom>
          <a:noFill/>
        </p:spPr>
        <p:txBody>
          <a:bodyPr wrap="none">
            <a:spAutoFit/>
          </a:bodyPr>
          <a:lstStyle/>
          <a:p>
            <a:pPr eaLnBrk="1" hangingPunct="1">
              <a:defRPr/>
            </a:pPr>
            <a:r>
              <a:rPr lang="en-GB" sz="2400" dirty="0">
                <a:solidFill>
                  <a:srgbClr val="FF0000"/>
                </a:solidFill>
                <a:latin typeface="+mn-lt"/>
              </a:rPr>
              <a:t>Transparent, traceable, repeatable </a:t>
            </a:r>
          </a:p>
        </p:txBody>
      </p:sp>
      <p:sp>
        <p:nvSpPr>
          <p:cNvPr id="26692" name="TextBox 2">
            <a:extLst>
              <a:ext uri="{FF2B5EF4-FFF2-40B4-BE49-F238E27FC236}">
                <a16:creationId xmlns:a16="http://schemas.microsoft.com/office/drawing/2014/main" id="{D93A800D-C3CF-4B5E-90FB-B8C5B23C8974}"/>
              </a:ext>
            </a:extLst>
          </p:cNvPr>
          <p:cNvSpPr txBox="1">
            <a:spLocks noChangeArrowheads="1"/>
          </p:cNvSpPr>
          <p:nvPr/>
        </p:nvSpPr>
        <p:spPr bwMode="auto">
          <a:xfrm>
            <a:off x="304800" y="6477000"/>
            <a:ext cx="287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eaLnBrk="1" hangingPunct="1">
              <a:spcBef>
                <a:spcPct val="0"/>
              </a:spcBef>
              <a:buFontTx/>
              <a:buNone/>
            </a:pPr>
            <a:r>
              <a:rPr lang="en-GB" altLang="en-US" sz="1800">
                <a:solidFill>
                  <a:schemeClr val="tx1"/>
                </a:solidFill>
                <a:latin typeface="Arial" panose="020B0604020202020204" pitchFamily="34" charset="0"/>
              </a:rPr>
              <a:t>Dicks et al 2013 Cons Lett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a:extLst>
              <a:ext uri="{FF2B5EF4-FFF2-40B4-BE49-F238E27FC236}">
                <a16:creationId xmlns:a16="http://schemas.microsoft.com/office/drawing/2014/main" id="{79484C5B-CDAC-45D0-B1F8-32C714DEF393}"/>
              </a:ext>
            </a:extLst>
          </p:cNvPr>
          <p:cNvSpPr>
            <a:spLocks noGrp="1" noChangeArrowheads="1"/>
          </p:cNvSpPr>
          <p:nvPr>
            <p:ph type="title"/>
          </p:nvPr>
        </p:nvSpPr>
        <p:spPr>
          <a:xfrm>
            <a:off x="457200" y="-76200"/>
            <a:ext cx="8229600" cy="1143000"/>
          </a:xfrm>
        </p:spPr>
        <p:txBody>
          <a:bodyPr/>
          <a:lstStyle/>
          <a:p>
            <a:r>
              <a:rPr lang="en-GB" altLang="en-US"/>
              <a:t>Classifying what works</a:t>
            </a:r>
          </a:p>
        </p:txBody>
      </p:sp>
      <p:sp>
        <p:nvSpPr>
          <p:cNvPr id="5" name="Rectangle 4">
            <a:extLst>
              <a:ext uri="{FF2B5EF4-FFF2-40B4-BE49-F238E27FC236}">
                <a16:creationId xmlns:a16="http://schemas.microsoft.com/office/drawing/2014/main" id="{1407BB70-807E-494A-ABB0-A3C3421357B2}"/>
              </a:ext>
            </a:extLst>
          </p:cNvPr>
          <p:cNvSpPr/>
          <p:nvPr/>
        </p:nvSpPr>
        <p:spPr>
          <a:xfrm>
            <a:off x="2743200" y="1219200"/>
            <a:ext cx="4495800" cy="2362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6" name="Rectangle 5">
            <a:extLst>
              <a:ext uri="{FF2B5EF4-FFF2-40B4-BE49-F238E27FC236}">
                <a16:creationId xmlns:a16="http://schemas.microsoft.com/office/drawing/2014/main" id="{0734167A-DBEA-4CEA-8AD2-A9766C808BCD}"/>
              </a:ext>
            </a:extLst>
          </p:cNvPr>
          <p:cNvSpPr/>
          <p:nvPr/>
        </p:nvSpPr>
        <p:spPr>
          <a:xfrm>
            <a:off x="2743200" y="3733800"/>
            <a:ext cx="4495800" cy="2362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653" name="TextBox 6">
            <a:extLst>
              <a:ext uri="{FF2B5EF4-FFF2-40B4-BE49-F238E27FC236}">
                <a16:creationId xmlns:a16="http://schemas.microsoft.com/office/drawing/2014/main" id="{54D7C8D3-E315-4182-AB9E-109968379A60}"/>
              </a:ext>
            </a:extLst>
          </p:cNvPr>
          <p:cNvSpPr txBox="1">
            <a:spLocks noChangeArrowheads="1"/>
          </p:cNvSpPr>
          <p:nvPr/>
        </p:nvSpPr>
        <p:spPr bwMode="auto">
          <a:xfrm>
            <a:off x="3124200" y="6172200"/>
            <a:ext cx="38385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4800">
                <a:solidFill>
                  <a:schemeClr val="tx1"/>
                </a:solidFill>
                <a:latin typeface="Arial" panose="020B0604020202020204" pitchFamily="34" charset="0"/>
              </a:rPr>
              <a:t>Effectiveness</a:t>
            </a:r>
          </a:p>
        </p:txBody>
      </p:sp>
      <p:sp>
        <p:nvSpPr>
          <p:cNvPr id="27654" name="TextBox 7">
            <a:extLst>
              <a:ext uri="{FF2B5EF4-FFF2-40B4-BE49-F238E27FC236}">
                <a16:creationId xmlns:a16="http://schemas.microsoft.com/office/drawing/2014/main" id="{3F5BACDA-2F66-4014-8671-691F4F2B05DB}"/>
              </a:ext>
            </a:extLst>
          </p:cNvPr>
          <p:cNvSpPr txBox="1">
            <a:spLocks noChangeArrowheads="1"/>
          </p:cNvSpPr>
          <p:nvPr/>
        </p:nvSpPr>
        <p:spPr bwMode="auto">
          <a:xfrm>
            <a:off x="2620963" y="6096000"/>
            <a:ext cx="579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1800">
                <a:solidFill>
                  <a:schemeClr val="tx1"/>
                </a:solidFill>
                <a:latin typeface="Arial" panose="020B0604020202020204" pitchFamily="34" charset="0"/>
              </a:rPr>
              <a:t>0%</a:t>
            </a:r>
          </a:p>
        </p:txBody>
      </p:sp>
      <p:sp>
        <p:nvSpPr>
          <p:cNvPr id="27655" name="TextBox 11">
            <a:extLst>
              <a:ext uri="{FF2B5EF4-FFF2-40B4-BE49-F238E27FC236}">
                <a16:creationId xmlns:a16="http://schemas.microsoft.com/office/drawing/2014/main" id="{7EA9DBAF-AAA8-479F-92EE-5767F1D272E2}"/>
              </a:ext>
            </a:extLst>
          </p:cNvPr>
          <p:cNvSpPr txBox="1">
            <a:spLocks noChangeArrowheads="1"/>
          </p:cNvSpPr>
          <p:nvPr/>
        </p:nvSpPr>
        <p:spPr bwMode="auto">
          <a:xfrm>
            <a:off x="6811963" y="6096000"/>
            <a:ext cx="808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1800">
                <a:solidFill>
                  <a:schemeClr val="tx1"/>
                </a:solidFill>
                <a:latin typeface="Arial" panose="020B0604020202020204" pitchFamily="34" charset="0"/>
              </a:rPr>
              <a:t>100%</a:t>
            </a:r>
          </a:p>
        </p:txBody>
      </p:sp>
      <p:sp>
        <p:nvSpPr>
          <p:cNvPr id="27656" name="TextBox 12">
            <a:extLst>
              <a:ext uri="{FF2B5EF4-FFF2-40B4-BE49-F238E27FC236}">
                <a16:creationId xmlns:a16="http://schemas.microsoft.com/office/drawing/2014/main" id="{B64DC81C-8D9B-4182-BAB8-C4A4E47B7155}"/>
              </a:ext>
            </a:extLst>
          </p:cNvPr>
          <p:cNvSpPr txBox="1">
            <a:spLocks noChangeArrowheads="1"/>
          </p:cNvSpPr>
          <p:nvPr/>
        </p:nvSpPr>
        <p:spPr bwMode="auto">
          <a:xfrm>
            <a:off x="2239963" y="5791200"/>
            <a:ext cx="579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1800">
                <a:solidFill>
                  <a:schemeClr val="tx1"/>
                </a:solidFill>
                <a:latin typeface="Arial" panose="020B0604020202020204" pitchFamily="34" charset="0"/>
              </a:rPr>
              <a:t>0%</a:t>
            </a:r>
          </a:p>
        </p:txBody>
      </p:sp>
      <p:sp>
        <p:nvSpPr>
          <p:cNvPr id="27657" name="TextBox 13">
            <a:extLst>
              <a:ext uri="{FF2B5EF4-FFF2-40B4-BE49-F238E27FC236}">
                <a16:creationId xmlns:a16="http://schemas.microsoft.com/office/drawing/2014/main" id="{F0125EC0-6C49-458D-B826-086EB7841D0C}"/>
              </a:ext>
            </a:extLst>
          </p:cNvPr>
          <p:cNvSpPr txBox="1">
            <a:spLocks noChangeArrowheads="1"/>
          </p:cNvSpPr>
          <p:nvPr/>
        </p:nvSpPr>
        <p:spPr bwMode="auto">
          <a:xfrm>
            <a:off x="2239963" y="3352800"/>
            <a:ext cx="579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1800">
                <a:solidFill>
                  <a:schemeClr val="tx1"/>
                </a:solidFill>
                <a:latin typeface="Arial" panose="020B0604020202020204" pitchFamily="34" charset="0"/>
              </a:rPr>
              <a:t>0%</a:t>
            </a:r>
          </a:p>
        </p:txBody>
      </p:sp>
      <p:sp>
        <p:nvSpPr>
          <p:cNvPr id="27658" name="TextBox 14">
            <a:extLst>
              <a:ext uri="{FF2B5EF4-FFF2-40B4-BE49-F238E27FC236}">
                <a16:creationId xmlns:a16="http://schemas.microsoft.com/office/drawing/2014/main" id="{5B102E8E-CB45-4AD5-9060-C811127B36F9}"/>
              </a:ext>
            </a:extLst>
          </p:cNvPr>
          <p:cNvSpPr txBox="1">
            <a:spLocks noChangeArrowheads="1"/>
          </p:cNvSpPr>
          <p:nvPr/>
        </p:nvSpPr>
        <p:spPr bwMode="auto">
          <a:xfrm>
            <a:off x="2003425" y="3640138"/>
            <a:ext cx="815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1800">
                <a:solidFill>
                  <a:schemeClr val="tx1"/>
                </a:solidFill>
                <a:latin typeface="Arial" panose="020B0604020202020204" pitchFamily="34" charset="0"/>
              </a:rPr>
              <a:t>100%</a:t>
            </a:r>
          </a:p>
        </p:txBody>
      </p:sp>
      <p:sp>
        <p:nvSpPr>
          <p:cNvPr id="27659" name="TextBox 15">
            <a:extLst>
              <a:ext uri="{FF2B5EF4-FFF2-40B4-BE49-F238E27FC236}">
                <a16:creationId xmlns:a16="http://schemas.microsoft.com/office/drawing/2014/main" id="{99E2716A-96FB-41D6-AB7E-9054E25624DE}"/>
              </a:ext>
            </a:extLst>
          </p:cNvPr>
          <p:cNvSpPr txBox="1">
            <a:spLocks noChangeArrowheads="1"/>
          </p:cNvSpPr>
          <p:nvPr/>
        </p:nvSpPr>
        <p:spPr bwMode="auto">
          <a:xfrm>
            <a:off x="2027238" y="1066800"/>
            <a:ext cx="792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1800">
                <a:solidFill>
                  <a:schemeClr val="tx1"/>
                </a:solidFill>
                <a:latin typeface="Arial" panose="020B0604020202020204" pitchFamily="34" charset="0"/>
              </a:rPr>
              <a:t>100%</a:t>
            </a:r>
          </a:p>
        </p:txBody>
      </p:sp>
      <p:sp>
        <p:nvSpPr>
          <p:cNvPr id="20" name="Rectangle 19">
            <a:extLst>
              <a:ext uri="{FF2B5EF4-FFF2-40B4-BE49-F238E27FC236}">
                <a16:creationId xmlns:a16="http://schemas.microsoft.com/office/drawing/2014/main" id="{FFF1ADDE-F8D1-40E2-89AB-41C1BBE64087}"/>
              </a:ext>
            </a:extLst>
          </p:cNvPr>
          <p:cNvSpPr/>
          <p:nvPr/>
        </p:nvSpPr>
        <p:spPr>
          <a:xfrm>
            <a:off x="4397375" y="1219200"/>
            <a:ext cx="2841625" cy="16002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0000"/>
              </a:solidFill>
            </a:endParaRPr>
          </a:p>
        </p:txBody>
      </p:sp>
      <p:sp>
        <p:nvSpPr>
          <p:cNvPr id="17" name="Rectangle 16">
            <a:extLst>
              <a:ext uri="{FF2B5EF4-FFF2-40B4-BE49-F238E27FC236}">
                <a16:creationId xmlns:a16="http://schemas.microsoft.com/office/drawing/2014/main" id="{8BC7AEDD-4F8F-43E9-B422-296A0A9393B4}"/>
              </a:ext>
            </a:extLst>
          </p:cNvPr>
          <p:cNvSpPr/>
          <p:nvPr/>
        </p:nvSpPr>
        <p:spPr>
          <a:xfrm>
            <a:off x="5257800" y="1219200"/>
            <a:ext cx="1981200" cy="1143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0000"/>
              </a:solidFill>
            </a:endParaRPr>
          </a:p>
        </p:txBody>
      </p:sp>
      <p:sp>
        <p:nvSpPr>
          <p:cNvPr id="21" name="Rectangle 20">
            <a:extLst>
              <a:ext uri="{FF2B5EF4-FFF2-40B4-BE49-F238E27FC236}">
                <a16:creationId xmlns:a16="http://schemas.microsoft.com/office/drawing/2014/main" id="{683DA038-4178-44CA-9AC7-3B1698CA530D}"/>
              </a:ext>
            </a:extLst>
          </p:cNvPr>
          <p:cNvSpPr/>
          <p:nvPr/>
        </p:nvSpPr>
        <p:spPr>
          <a:xfrm>
            <a:off x="2743200" y="1219200"/>
            <a:ext cx="1622425" cy="107791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0000"/>
              </a:solidFill>
            </a:endParaRPr>
          </a:p>
        </p:txBody>
      </p:sp>
      <p:sp>
        <p:nvSpPr>
          <p:cNvPr id="22" name="Rectangle 21">
            <a:extLst>
              <a:ext uri="{FF2B5EF4-FFF2-40B4-BE49-F238E27FC236}">
                <a16:creationId xmlns:a16="http://schemas.microsoft.com/office/drawing/2014/main" id="{A33D3174-649D-486F-AA2C-B0E193A14982}"/>
              </a:ext>
            </a:extLst>
          </p:cNvPr>
          <p:cNvSpPr/>
          <p:nvPr/>
        </p:nvSpPr>
        <p:spPr>
          <a:xfrm>
            <a:off x="2743200" y="2316163"/>
            <a:ext cx="1654175" cy="503237"/>
          </a:xfrm>
          <a:prstGeom prst="rect">
            <a:avLst/>
          </a:prstGeom>
          <a:solidFill>
            <a:srgbClr val="92D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0000"/>
              </a:solidFill>
            </a:endParaRPr>
          </a:p>
        </p:txBody>
      </p:sp>
      <p:sp>
        <p:nvSpPr>
          <p:cNvPr id="27664" name="TextBox 23">
            <a:extLst>
              <a:ext uri="{FF2B5EF4-FFF2-40B4-BE49-F238E27FC236}">
                <a16:creationId xmlns:a16="http://schemas.microsoft.com/office/drawing/2014/main" id="{1B3AC856-5ABF-4618-BFA4-89BAF4B4F796}"/>
              </a:ext>
            </a:extLst>
          </p:cNvPr>
          <p:cNvSpPr txBox="1">
            <a:spLocks noChangeArrowheads="1"/>
          </p:cNvSpPr>
          <p:nvPr/>
        </p:nvSpPr>
        <p:spPr bwMode="auto">
          <a:xfrm>
            <a:off x="5597525" y="1524000"/>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1800">
                <a:solidFill>
                  <a:schemeClr val="tx1"/>
                </a:solidFill>
                <a:latin typeface="Arial" panose="020B0604020202020204" pitchFamily="34" charset="0"/>
              </a:rPr>
              <a:t>Beneficial</a:t>
            </a:r>
          </a:p>
        </p:txBody>
      </p:sp>
      <p:sp>
        <p:nvSpPr>
          <p:cNvPr id="27665" name="TextBox 24">
            <a:extLst>
              <a:ext uri="{FF2B5EF4-FFF2-40B4-BE49-F238E27FC236}">
                <a16:creationId xmlns:a16="http://schemas.microsoft.com/office/drawing/2014/main" id="{3D1F974C-38C7-4312-9376-C83A4EF4E494}"/>
              </a:ext>
            </a:extLst>
          </p:cNvPr>
          <p:cNvSpPr txBox="1">
            <a:spLocks noChangeArrowheads="1"/>
          </p:cNvSpPr>
          <p:nvPr/>
        </p:nvSpPr>
        <p:spPr bwMode="auto">
          <a:xfrm>
            <a:off x="4543425" y="2373313"/>
            <a:ext cx="2390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1800">
                <a:solidFill>
                  <a:schemeClr val="tx1"/>
                </a:solidFill>
                <a:latin typeface="Arial" panose="020B0604020202020204" pitchFamily="34" charset="0"/>
              </a:rPr>
              <a:t>Likely to be beneficial</a:t>
            </a:r>
          </a:p>
        </p:txBody>
      </p:sp>
      <p:sp>
        <p:nvSpPr>
          <p:cNvPr id="27666" name="TextBox 25">
            <a:extLst>
              <a:ext uri="{FF2B5EF4-FFF2-40B4-BE49-F238E27FC236}">
                <a16:creationId xmlns:a16="http://schemas.microsoft.com/office/drawing/2014/main" id="{EC4362C8-A6C0-4F47-B027-523945F49AFF}"/>
              </a:ext>
            </a:extLst>
          </p:cNvPr>
          <p:cNvSpPr txBox="1">
            <a:spLocks noChangeArrowheads="1"/>
          </p:cNvSpPr>
          <p:nvPr/>
        </p:nvSpPr>
        <p:spPr bwMode="auto">
          <a:xfrm>
            <a:off x="2971800" y="1447800"/>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1800">
                <a:solidFill>
                  <a:schemeClr val="tx1"/>
                </a:solidFill>
                <a:latin typeface="Arial" panose="020B0604020202020204" pitchFamily="34" charset="0"/>
              </a:rPr>
              <a:t>Ineffective </a:t>
            </a:r>
          </a:p>
          <a:p>
            <a:pPr>
              <a:spcBef>
                <a:spcPct val="0"/>
              </a:spcBef>
              <a:buFontTx/>
              <a:buNone/>
            </a:pPr>
            <a:r>
              <a:rPr lang="en-GB" altLang="en-US" sz="1800">
                <a:solidFill>
                  <a:schemeClr val="tx1"/>
                </a:solidFill>
                <a:latin typeface="Arial" panose="020B0604020202020204" pitchFamily="34" charset="0"/>
              </a:rPr>
              <a:t>or harmful</a:t>
            </a:r>
          </a:p>
        </p:txBody>
      </p:sp>
      <p:sp>
        <p:nvSpPr>
          <p:cNvPr id="27667" name="TextBox 26">
            <a:extLst>
              <a:ext uri="{FF2B5EF4-FFF2-40B4-BE49-F238E27FC236}">
                <a16:creationId xmlns:a16="http://schemas.microsoft.com/office/drawing/2014/main" id="{83858062-CD5C-41B9-93B9-99CD60421C01}"/>
              </a:ext>
            </a:extLst>
          </p:cNvPr>
          <p:cNvSpPr txBox="1">
            <a:spLocks noChangeArrowheads="1"/>
          </p:cNvSpPr>
          <p:nvPr/>
        </p:nvSpPr>
        <p:spPr bwMode="auto">
          <a:xfrm>
            <a:off x="3552825" y="3059113"/>
            <a:ext cx="2552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1800">
                <a:solidFill>
                  <a:schemeClr val="tx1"/>
                </a:solidFill>
                <a:latin typeface="Arial" panose="020B0604020202020204" pitchFamily="34" charset="0"/>
              </a:rPr>
              <a:t>Unknown effectiveness</a:t>
            </a:r>
          </a:p>
        </p:txBody>
      </p:sp>
      <p:sp>
        <p:nvSpPr>
          <p:cNvPr id="27668" name="TextBox 27">
            <a:extLst>
              <a:ext uri="{FF2B5EF4-FFF2-40B4-BE49-F238E27FC236}">
                <a16:creationId xmlns:a16="http://schemas.microsoft.com/office/drawing/2014/main" id="{FD2ADC7A-BAC1-4842-B882-37B66F5A7769}"/>
              </a:ext>
            </a:extLst>
          </p:cNvPr>
          <p:cNvSpPr txBox="1">
            <a:spLocks noChangeArrowheads="1"/>
          </p:cNvSpPr>
          <p:nvPr/>
        </p:nvSpPr>
        <p:spPr bwMode="auto">
          <a:xfrm>
            <a:off x="2787650" y="2249488"/>
            <a:ext cx="1479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1800">
                <a:solidFill>
                  <a:schemeClr val="tx1"/>
                </a:solidFill>
                <a:latin typeface="Arial" panose="020B0604020202020204" pitchFamily="34" charset="0"/>
              </a:rPr>
              <a:t>Unlikely to</a:t>
            </a:r>
          </a:p>
          <a:p>
            <a:pPr>
              <a:spcBef>
                <a:spcPct val="0"/>
              </a:spcBef>
              <a:buFontTx/>
              <a:buNone/>
            </a:pPr>
            <a:r>
              <a:rPr lang="en-GB" altLang="en-US" sz="1800">
                <a:solidFill>
                  <a:schemeClr val="tx1"/>
                </a:solidFill>
                <a:latin typeface="Arial" panose="020B0604020202020204" pitchFamily="34" charset="0"/>
              </a:rPr>
              <a:t>be beneficial</a:t>
            </a:r>
          </a:p>
        </p:txBody>
      </p:sp>
      <p:sp>
        <p:nvSpPr>
          <p:cNvPr id="27669" name="TextBox 28">
            <a:extLst>
              <a:ext uri="{FF2B5EF4-FFF2-40B4-BE49-F238E27FC236}">
                <a16:creationId xmlns:a16="http://schemas.microsoft.com/office/drawing/2014/main" id="{25FC5912-06F3-4AF2-92C1-ECE9B780B889}"/>
              </a:ext>
            </a:extLst>
          </p:cNvPr>
          <p:cNvSpPr txBox="1">
            <a:spLocks noChangeArrowheads="1"/>
          </p:cNvSpPr>
          <p:nvPr/>
        </p:nvSpPr>
        <p:spPr bwMode="auto">
          <a:xfrm>
            <a:off x="3695700" y="5497513"/>
            <a:ext cx="2552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1800">
                <a:solidFill>
                  <a:schemeClr val="tx1"/>
                </a:solidFill>
                <a:latin typeface="Arial" panose="020B0604020202020204" pitchFamily="34" charset="0"/>
              </a:rPr>
              <a:t>Unknown effectiveness</a:t>
            </a:r>
          </a:p>
        </p:txBody>
      </p:sp>
      <p:sp>
        <p:nvSpPr>
          <p:cNvPr id="32" name="Rectangle 31">
            <a:extLst>
              <a:ext uri="{FF2B5EF4-FFF2-40B4-BE49-F238E27FC236}">
                <a16:creationId xmlns:a16="http://schemas.microsoft.com/office/drawing/2014/main" id="{79CA61FD-5436-4D26-927A-C9BD5DE4D37B}"/>
              </a:ext>
            </a:extLst>
          </p:cNvPr>
          <p:cNvSpPr/>
          <p:nvPr/>
        </p:nvSpPr>
        <p:spPr>
          <a:xfrm>
            <a:off x="2743200" y="3722688"/>
            <a:ext cx="1622425" cy="153035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0000"/>
              </a:solidFill>
            </a:endParaRPr>
          </a:p>
        </p:txBody>
      </p:sp>
      <p:sp>
        <p:nvSpPr>
          <p:cNvPr id="34" name="Rectangle 33">
            <a:extLst>
              <a:ext uri="{FF2B5EF4-FFF2-40B4-BE49-F238E27FC236}">
                <a16:creationId xmlns:a16="http://schemas.microsoft.com/office/drawing/2014/main" id="{60409C34-13D0-4C75-A453-57EC3E57CC74}"/>
              </a:ext>
            </a:extLst>
          </p:cNvPr>
          <p:cNvSpPr/>
          <p:nvPr/>
        </p:nvSpPr>
        <p:spPr>
          <a:xfrm>
            <a:off x="4365625" y="3733800"/>
            <a:ext cx="2873375" cy="15240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0000"/>
              </a:solidFill>
            </a:endParaRPr>
          </a:p>
        </p:txBody>
      </p:sp>
      <p:sp>
        <p:nvSpPr>
          <p:cNvPr id="27672" name="TextBox 30">
            <a:extLst>
              <a:ext uri="{FF2B5EF4-FFF2-40B4-BE49-F238E27FC236}">
                <a16:creationId xmlns:a16="http://schemas.microsoft.com/office/drawing/2014/main" id="{54B17612-4FF1-4557-91D5-4723E001A154}"/>
              </a:ext>
            </a:extLst>
          </p:cNvPr>
          <p:cNvSpPr txBox="1">
            <a:spLocks noChangeArrowheads="1"/>
          </p:cNvSpPr>
          <p:nvPr/>
        </p:nvSpPr>
        <p:spPr bwMode="auto">
          <a:xfrm>
            <a:off x="4787900" y="4278313"/>
            <a:ext cx="2146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1800">
                <a:solidFill>
                  <a:schemeClr val="tx1"/>
                </a:solidFill>
                <a:latin typeface="Arial" panose="020B0604020202020204" pitchFamily="34" charset="0"/>
              </a:rPr>
              <a:t>Trade-off between </a:t>
            </a:r>
          </a:p>
          <a:p>
            <a:pPr>
              <a:spcBef>
                <a:spcPct val="0"/>
              </a:spcBef>
              <a:buFontTx/>
              <a:buNone/>
            </a:pPr>
            <a:r>
              <a:rPr lang="en-GB" altLang="en-US" sz="1800">
                <a:solidFill>
                  <a:schemeClr val="tx1"/>
                </a:solidFill>
                <a:latin typeface="Arial" panose="020B0604020202020204" pitchFamily="34" charset="0"/>
              </a:rPr>
              <a:t>benefits and harms</a:t>
            </a:r>
          </a:p>
        </p:txBody>
      </p:sp>
      <p:sp>
        <p:nvSpPr>
          <p:cNvPr id="27673" name="TextBox 32">
            <a:extLst>
              <a:ext uri="{FF2B5EF4-FFF2-40B4-BE49-F238E27FC236}">
                <a16:creationId xmlns:a16="http://schemas.microsoft.com/office/drawing/2014/main" id="{F767E584-0EA8-41AC-98EE-9E9C9223C7B7}"/>
              </a:ext>
            </a:extLst>
          </p:cNvPr>
          <p:cNvSpPr txBox="1">
            <a:spLocks noChangeArrowheads="1"/>
          </p:cNvSpPr>
          <p:nvPr/>
        </p:nvSpPr>
        <p:spPr bwMode="auto">
          <a:xfrm>
            <a:off x="2895600" y="4267200"/>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1800">
                <a:solidFill>
                  <a:schemeClr val="tx1"/>
                </a:solidFill>
                <a:latin typeface="Arial" panose="020B0604020202020204" pitchFamily="34" charset="0"/>
              </a:rPr>
              <a:t>Ineffective </a:t>
            </a:r>
          </a:p>
          <a:p>
            <a:pPr>
              <a:spcBef>
                <a:spcPct val="0"/>
              </a:spcBef>
              <a:buFontTx/>
              <a:buNone/>
            </a:pPr>
            <a:r>
              <a:rPr lang="en-GB" altLang="en-US" sz="1800">
                <a:solidFill>
                  <a:schemeClr val="tx1"/>
                </a:solidFill>
                <a:latin typeface="Arial" panose="020B0604020202020204" pitchFamily="34" charset="0"/>
              </a:rPr>
              <a:t>or harmful</a:t>
            </a:r>
          </a:p>
        </p:txBody>
      </p:sp>
      <p:sp>
        <p:nvSpPr>
          <p:cNvPr id="27674" name="TextBox 34">
            <a:extLst>
              <a:ext uri="{FF2B5EF4-FFF2-40B4-BE49-F238E27FC236}">
                <a16:creationId xmlns:a16="http://schemas.microsoft.com/office/drawing/2014/main" id="{9CF024E0-A980-443F-9F34-E93962CAE531}"/>
              </a:ext>
            </a:extLst>
          </p:cNvPr>
          <p:cNvSpPr txBox="1">
            <a:spLocks noChangeArrowheads="1"/>
          </p:cNvSpPr>
          <p:nvPr/>
        </p:nvSpPr>
        <p:spPr bwMode="auto">
          <a:xfrm>
            <a:off x="7696200" y="25019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1800">
                <a:solidFill>
                  <a:schemeClr val="tx1"/>
                </a:solidFill>
                <a:latin typeface="Arial" panose="020B0604020202020204" pitchFamily="34" charset="0"/>
              </a:rPr>
              <a:t>&lt;20% harm</a:t>
            </a:r>
          </a:p>
        </p:txBody>
      </p:sp>
      <p:sp>
        <p:nvSpPr>
          <p:cNvPr id="27675" name="TextBox 35">
            <a:extLst>
              <a:ext uri="{FF2B5EF4-FFF2-40B4-BE49-F238E27FC236}">
                <a16:creationId xmlns:a16="http://schemas.microsoft.com/office/drawing/2014/main" id="{224DF152-9413-453B-875A-F1282E9D0A19}"/>
              </a:ext>
            </a:extLst>
          </p:cNvPr>
          <p:cNvSpPr txBox="1">
            <a:spLocks noChangeArrowheads="1"/>
          </p:cNvSpPr>
          <p:nvPr/>
        </p:nvSpPr>
        <p:spPr bwMode="auto">
          <a:xfrm>
            <a:off x="7696200" y="4430713"/>
            <a:ext cx="137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1800">
                <a:solidFill>
                  <a:schemeClr val="tx1"/>
                </a:solidFill>
                <a:latin typeface="Arial" panose="020B0604020202020204" pitchFamily="34" charset="0"/>
              </a:rPr>
              <a:t>&gt;20% harm</a:t>
            </a:r>
          </a:p>
        </p:txBody>
      </p:sp>
      <p:sp>
        <p:nvSpPr>
          <p:cNvPr id="27676" name="TextBox 36">
            <a:extLst>
              <a:ext uri="{FF2B5EF4-FFF2-40B4-BE49-F238E27FC236}">
                <a16:creationId xmlns:a16="http://schemas.microsoft.com/office/drawing/2014/main" id="{5ECBC2BA-CC6F-4089-8EDF-FED80F609060}"/>
              </a:ext>
            </a:extLst>
          </p:cNvPr>
          <p:cNvSpPr txBox="1">
            <a:spLocks noChangeArrowheads="1"/>
          </p:cNvSpPr>
          <p:nvPr/>
        </p:nvSpPr>
        <p:spPr bwMode="auto">
          <a:xfrm rot="-5400000">
            <a:off x="143669" y="3212307"/>
            <a:ext cx="26495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4800">
                <a:solidFill>
                  <a:schemeClr val="tx1"/>
                </a:solidFill>
                <a:latin typeface="Arial" panose="020B0604020202020204" pitchFamily="34" charset="0"/>
              </a:rPr>
              <a:t>Certainty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15DAC14A-0F9E-4022-8902-1813752D4393}"/>
              </a:ext>
            </a:extLst>
          </p:cNvPr>
          <p:cNvSpPr>
            <a:spLocks noGrp="1" noChangeArrowheads="1"/>
          </p:cNvSpPr>
          <p:nvPr>
            <p:ph type="title"/>
          </p:nvPr>
        </p:nvSpPr>
        <p:spPr/>
        <p:txBody>
          <a:bodyPr/>
          <a:lstStyle/>
          <a:p>
            <a:endParaRPr lang="en-US" altLang="en-US"/>
          </a:p>
        </p:txBody>
      </p:sp>
      <p:pic>
        <p:nvPicPr>
          <p:cNvPr id="28675" name="Picture 2">
            <a:extLst>
              <a:ext uri="{FF2B5EF4-FFF2-40B4-BE49-F238E27FC236}">
                <a16:creationId xmlns:a16="http://schemas.microsoft.com/office/drawing/2014/main" id="{B293A5E4-BDF0-4552-A93E-95F15B41A67C}"/>
              </a:ext>
            </a:extLst>
          </p:cNvPr>
          <p:cNvPicPr>
            <a:picLocks noChangeAspect="1"/>
          </p:cNvPicPr>
          <p:nvPr/>
        </p:nvPicPr>
        <p:blipFill>
          <a:blip r:embed="rId2">
            <a:extLst>
              <a:ext uri="{28A0092B-C50C-407E-A947-70E740481C1C}">
                <a14:useLocalDpi xmlns:a14="http://schemas.microsoft.com/office/drawing/2010/main" val="0"/>
              </a:ext>
            </a:extLst>
          </a:blip>
          <a:srcRect l="49001" t="16888" r="24001" b="13554"/>
          <a:stretch>
            <a:fillRect/>
          </a:stretch>
        </p:blipFill>
        <p:spPr bwMode="auto">
          <a:xfrm>
            <a:off x="2209800" y="9525"/>
            <a:ext cx="47244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a:extLst>
              <a:ext uri="{FF2B5EF4-FFF2-40B4-BE49-F238E27FC236}">
                <a16:creationId xmlns:a16="http://schemas.microsoft.com/office/drawing/2014/main" id="{772B719D-18B0-445E-A6F2-46CB31E64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807" t="16988" r="41626" b="16800"/>
          <a:stretch>
            <a:fillRect/>
          </a:stretch>
        </p:blipFill>
        <p:spPr bwMode="auto">
          <a:xfrm>
            <a:off x="2940050" y="1387475"/>
            <a:ext cx="346075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671D12CD-9A8B-4BAE-9150-47F72269C7D8}"/>
              </a:ext>
            </a:extLst>
          </p:cNvPr>
          <p:cNvSpPr>
            <a:spLocks noGrp="1" noChangeArrowheads="1"/>
          </p:cNvSpPr>
          <p:nvPr>
            <p:ph type="body" idx="1"/>
          </p:nvPr>
        </p:nvSpPr>
        <p:spPr>
          <a:xfrm>
            <a:off x="228600" y="1447800"/>
            <a:ext cx="8915400" cy="5410200"/>
          </a:xfrm>
        </p:spPr>
        <p:txBody>
          <a:bodyPr/>
          <a:lstStyle/>
          <a:p>
            <a:pPr>
              <a:lnSpc>
                <a:spcPct val="80000"/>
              </a:lnSpc>
              <a:buFontTx/>
              <a:buNone/>
            </a:pPr>
            <a:r>
              <a:rPr lang="en-GB" altLang="en-US" sz="1800" b="1"/>
              <a:t>ACTION Leave margin unsprayed (Conservation Headland)</a:t>
            </a:r>
          </a:p>
          <a:p>
            <a:pPr>
              <a:lnSpc>
                <a:spcPct val="80000"/>
              </a:lnSpc>
            </a:pPr>
            <a:r>
              <a:rPr lang="en-GB" altLang="en-US" sz="1800"/>
              <a:t>No more bumblebees than conventional margins (2 studies)</a:t>
            </a:r>
          </a:p>
          <a:p>
            <a:pPr>
              <a:lnSpc>
                <a:spcPct val="80000"/>
              </a:lnSpc>
              <a:buFontTx/>
              <a:buNone/>
            </a:pPr>
            <a:endParaRPr lang="en-GB" altLang="en-US" sz="1800" b="1"/>
          </a:p>
          <a:p>
            <a:pPr>
              <a:lnSpc>
                <a:spcPct val="80000"/>
              </a:lnSpc>
              <a:buFontTx/>
              <a:buNone/>
            </a:pPr>
            <a:r>
              <a:rPr lang="en-GB" altLang="en-US" sz="1800" b="1"/>
              <a:t>ACTION Allow margin to naturally regenerate</a:t>
            </a:r>
          </a:p>
          <a:p>
            <a:pPr>
              <a:lnSpc>
                <a:spcPct val="80000"/>
              </a:lnSpc>
            </a:pPr>
            <a:r>
              <a:rPr lang="en-GB" altLang="en-US" sz="1800"/>
              <a:t>More bumblebees than cropped margins, in some years (4 studies)</a:t>
            </a:r>
          </a:p>
          <a:p>
            <a:pPr>
              <a:lnSpc>
                <a:spcPct val="80000"/>
              </a:lnSpc>
            </a:pPr>
            <a:r>
              <a:rPr lang="en-GB" altLang="en-US" sz="1800"/>
              <a:t>Value to bumblebees depends on thistle species (2 studies)</a:t>
            </a:r>
            <a:endParaRPr lang="en-GB" altLang="en-US" sz="1800" b="1"/>
          </a:p>
          <a:p>
            <a:pPr>
              <a:lnSpc>
                <a:spcPct val="80000"/>
              </a:lnSpc>
            </a:pPr>
            <a:endParaRPr lang="en-GB" altLang="en-US" sz="1200" b="1"/>
          </a:p>
          <a:p>
            <a:pPr>
              <a:lnSpc>
                <a:spcPct val="80000"/>
              </a:lnSpc>
              <a:buFontTx/>
              <a:buNone/>
            </a:pPr>
            <a:r>
              <a:rPr lang="en-GB" altLang="en-US" sz="1800" b="1"/>
              <a:t>ACTION Sow with wildflower seed mix</a:t>
            </a:r>
          </a:p>
          <a:p>
            <a:pPr>
              <a:lnSpc>
                <a:spcPct val="80000"/>
              </a:lnSpc>
            </a:pPr>
            <a:r>
              <a:rPr lang="en-GB" altLang="en-US" sz="1800"/>
              <a:t>Greater abundance and diversity of bumblebees than cropped (4 studies), grassy (2 studies) or naturally regenerated (1 study) margins</a:t>
            </a:r>
          </a:p>
          <a:p>
            <a:pPr>
              <a:lnSpc>
                <a:spcPct val="80000"/>
              </a:lnSpc>
            </a:pPr>
            <a:r>
              <a:rPr lang="en-GB" altLang="en-US" sz="1800"/>
              <a:t>More long-tongued bumblebees than on annual forage plants (1 study)</a:t>
            </a:r>
          </a:p>
          <a:p>
            <a:pPr>
              <a:lnSpc>
                <a:spcPct val="80000"/>
              </a:lnSpc>
              <a:buFontTx/>
              <a:buNone/>
            </a:pPr>
            <a:endParaRPr lang="en-GB" altLang="en-US" sz="1400" b="1"/>
          </a:p>
          <a:p>
            <a:pPr>
              <a:lnSpc>
                <a:spcPct val="80000"/>
              </a:lnSpc>
              <a:buFontTx/>
              <a:buNone/>
            </a:pPr>
            <a:r>
              <a:rPr lang="en-GB" altLang="en-US" sz="1800" b="1"/>
              <a:t>ACTION Sow with agricultural bee forage plants (clovers, borage..)</a:t>
            </a:r>
          </a:p>
          <a:p>
            <a:pPr>
              <a:lnSpc>
                <a:spcPct val="80000"/>
              </a:lnSpc>
            </a:pPr>
            <a:r>
              <a:rPr lang="en-GB" altLang="en-US" sz="1800"/>
              <a:t>More bumblebees than cropped or naturally regenerated margins (2 studies)</a:t>
            </a:r>
          </a:p>
          <a:p>
            <a:pPr>
              <a:lnSpc>
                <a:spcPct val="80000"/>
              </a:lnSpc>
            </a:pPr>
            <a:r>
              <a:rPr lang="en-GB" altLang="en-US" sz="1800"/>
              <a:t>More bumblebees than on wildflower seed mix in some years (3 studies)</a:t>
            </a:r>
          </a:p>
          <a:p>
            <a:pPr>
              <a:lnSpc>
                <a:spcPct val="80000"/>
              </a:lnSpc>
              <a:buFontTx/>
              <a:buNone/>
            </a:pPr>
            <a:endParaRPr lang="en-GB" altLang="en-US" sz="1800" b="1"/>
          </a:p>
          <a:p>
            <a:pPr>
              <a:lnSpc>
                <a:spcPct val="80000"/>
              </a:lnSpc>
              <a:buFontTx/>
              <a:buNone/>
            </a:pPr>
            <a:r>
              <a:rPr lang="en-GB" altLang="en-US" sz="1800" b="1"/>
              <a:t>ACTION Sow with grasses</a:t>
            </a:r>
          </a:p>
          <a:p>
            <a:pPr>
              <a:lnSpc>
                <a:spcPct val="80000"/>
              </a:lnSpc>
            </a:pPr>
            <a:r>
              <a:rPr lang="en-GB" altLang="en-US" sz="1800"/>
              <a:t>Greater abundance (2 studies) and diversity (1 study) of bees than cropped margins</a:t>
            </a:r>
          </a:p>
          <a:p>
            <a:pPr>
              <a:lnSpc>
                <a:spcPct val="80000"/>
              </a:lnSpc>
            </a:pPr>
            <a:r>
              <a:rPr lang="en-GB" altLang="en-US" sz="1800"/>
              <a:t>More nest-searching queen bumblebees than conventional margins (1 study)</a:t>
            </a:r>
            <a:endParaRPr lang="en-GB" altLang="en-US" sz="1800" b="1"/>
          </a:p>
        </p:txBody>
      </p:sp>
      <p:sp>
        <p:nvSpPr>
          <p:cNvPr id="30723" name="Rectangle 3">
            <a:extLst>
              <a:ext uri="{FF2B5EF4-FFF2-40B4-BE49-F238E27FC236}">
                <a16:creationId xmlns:a16="http://schemas.microsoft.com/office/drawing/2014/main" id="{0D64918E-EB0A-4EAE-AC0F-6746C957EE62}"/>
              </a:ext>
            </a:extLst>
          </p:cNvPr>
          <p:cNvSpPr>
            <a:spLocks noGrp="1" noChangeArrowheads="1"/>
          </p:cNvSpPr>
          <p:nvPr>
            <p:ph type="title"/>
          </p:nvPr>
        </p:nvSpPr>
        <p:spPr>
          <a:noFill/>
        </p:spPr>
        <p:txBody>
          <a:bodyPr/>
          <a:lstStyle/>
          <a:p>
            <a:br>
              <a:rPr lang="en-GB" altLang="en-US" sz="4000" b="1"/>
            </a:br>
            <a:r>
              <a:rPr lang="en-GB" altLang="en-US" sz="2800" b="1" i="1"/>
              <a:t>MANAGING FIELD MARGINS FOR BEES</a:t>
            </a:r>
            <a:br>
              <a:rPr lang="en-GB" altLang="en-US" sz="4000" b="1" i="1"/>
            </a:br>
            <a:endParaRPr lang="en-GB" altLang="en-US" sz="4000" b="1" i="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a:extLst>
              <a:ext uri="{FF2B5EF4-FFF2-40B4-BE49-F238E27FC236}">
                <a16:creationId xmlns:a16="http://schemas.microsoft.com/office/drawing/2014/main" id="{C233E1C9-7DE1-404D-B9E1-C344EFBD96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098550"/>
            <a:ext cx="584835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a:extLst>
              <a:ext uri="{FF2B5EF4-FFF2-40B4-BE49-F238E27FC236}">
                <a16:creationId xmlns:a16="http://schemas.microsoft.com/office/drawing/2014/main" id="{509F90A1-C1AB-4D16-BC17-50359E47A1CD}"/>
              </a:ext>
            </a:extLst>
          </p:cNvPr>
          <p:cNvSpPr>
            <a:spLocks noGrp="1" noChangeArrowheads="1"/>
          </p:cNvSpPr>
          <p:nvPr>
            <p:ph type="title"/>
          </p:nvPr>
        </p:nvSpPr>
        <p:spPr/>
        <p:txBody>
          <a:bodyPr/>
          <a:lstStyle/>
          <a:p>
            <a:br>
              <a:rPr lang="en-GB" altLang="en-US"/>
            </a:br>
            <a:br>
              <a:rPr lang="en-GB" altLang="en-US"/>
            </a:br>
            <a:r>
              <a:rPr lang="en-GB" altLang="en-US" b="1"/>
              <a:t>Greening guidance</a:t>
            </a:r>
            <a:br>
              <a:rPr lang="en-GB" altLang="en-US" b="1"/>
            </a:br>
            <a:endParaRPr lang="en-GB" altLang="en-US"/>
          </a:p>
        </p:txBody>
      </p:sp>
      <p:sp>
        <p:nvSpPr>
          <p:cNvPr id="33795" name="Content Placeholder 4">
            <a:extLst>
              <a:ext uri="{FF2B5EF4-FFF2-40B4-BE49-F238E27FC236}">
                <a16:creationId xmlns:a16="http://schemas.microsoft.com/office/drawing/2014/main" id="{B121FDC2-EF97-47FD-AF21-0417174A02D0}"/>
              </a:ext>
            </a:extLst>
          </p:cNvPr>
          <p:cNvSpPr>
            <a:spLocks noGrp="1" noChangeArrowheads="1"/>
          </p:cNvSpPr>
          <p:nvPr>
            <p:ph idx="1"/>
          </p:nvPr>
        </p:nvSpPr>
        <p:spPr>
          <a:xfrm>
            <a:off x="457200" y="1600200"/>
            <a:ext cx="4419600" cy="4983163"/>
          </a:xfrm>
        </p:spPr>
        <p:txBody>
          <a:bodyPr/>
          <a:lstStyle/>
          <a:p>
            <a:r>
              <a:rPr lang="en-GB" altLang="en-US" sz="1800"/>
              <a:t>• Cutting but not grazing will be permitted on EFA buffer strips.</a:t>
            </a:r>
            <a:br>
              <a:rPr lang="en-GB" altLang="en-US" sz="1800"/>
            </a:br>
            <a:r>
              <a:rPr lang="en-GB" altLang="en-US" sz="1800"/>
              <a:t>• Nitrogen Fixing Crops will count as EFA if:</a:t>
            </a:r>
            <a:br>
              <a:rPr lang="en-GB" altLang="en-US" sz="1800"/>
            </a:br>
            <a:r>
              <a:rPr lang="en-GB" altLang="en-US" sz="1800"/>
              <a:t>- there is no harvesting before August 1, in order to protect ground-nesting birds; </a:t>
            </a:r>
            <a:br>
              <a:rPr lang="en-GB" altLang="en-US" sz="1800"/>
            </a:br>
            <a:r>
              <a:rPr lang="en-GB" altLang="en-US" sz="1800"/>
              <a:t>- they are surrounded by an EFA field margin where adjacent to the edge of a field; </a:t>
            </a:r>
            <a:br>
              <a:rPr lang="en-GB" altLang="en-US" sz="1800"/>
            </a:br>
            <a:r>
              <a:rPr lang="en-GB" altLang="en-US" sz="1800"/>
              <a:t>- there are two different Nitrogen Fixing Crops on the EFA area, to extend the flowering period for pollinators, with the main crop covering no more than 75 per cent of the total area of Nitrogen Fixing Crop declared as EFA.</a:t>
            </a:r>
          </a:p>
        </p:txBody>
      </p:sp>
      <p:pic>
        <p:nvPicPr>
          <p:cNvPr id="33796" name="Picture 2">
            <a:extLst>
              <a:ext uri="{FF2B5EF4-FFF2-40B4-BE49-F238E27FC236}">
                <a16:creationId xmlns:a16="http://schemas.microsoft.com/office/drawing/2014/main" id="{6FC9457D-481A-4477-947A-90ED7CA7B4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172" t="11546" r="21988" b="3711"/>
          <a:stretch>
            <a:fillRect/>
          </a:stretch>
        </p:blipFill>
        <p:spPr bwMode="auto">
          <a:xfrm>
            <a:off x="4876800" y="1828800"/>
            <a:ext cx="4194175" cy="3843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a:extLst>
              <a:ext uri="{FF2B5EF4-FFF2-40B4-BE49-F238E27FC236}">
                <a16:creationId xmlns:a16="http://schemas.microsoft.com/office/drawing/2014/main" id="{D970A033-64F1-4B21-A55E-4883176358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098550"/>
            <a:ext cx="584835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59D74917-E855-47C0-97A9-C183DB106E13}"/>
              </a:ext>
            </a:extLst>
          </p:cNvPr>
          <p:cNvSpPr>
            <a:spLocks noGrp="1" noChangeArrowheads="1"/>
          </p:cNvSpPr>
          <p:nvPr>
            <p:ph type="title"/>
          </p:nvPr>
        </p:nvSpPr>
        <p:spPr>
          <a:xfrm>
            <a:off x="2057400" y="26988"/>
            <a:ext cx="6629400" cy="1390650"/>
          </a:xfrm>
        </p:spPr>
        <p:txBody>
          <a:bodyPr/>
          <a:lstStyle/>
          <a:p>
            <a:r>
              <a:rPr lang="en-GB" altLang="en-US"/>
              <a:t>Evidence buffer strips round fields shows…</a:t>
            </a:r>
          </a:p>
        </p:txBody>
      </p:sp>
      <p:sp>
        <p:nvSpPr>
          <p:cNvPr id="35843" name="Content Placeholder 2">
            <a:extLst>
              <a:ext uri="{FF2B5EF4-FFF2-40B4-BE49-F238E27FC236}">
                <a16:creationId xmlns:a16="http://schemas.microsoft.com/office/drawing/2014/main" id="{9630B48B-0A13-439D-9626-7A81CB63EF9A}"/>
              </a:ext>
            </a:extLst>
          </p:cNvPr>
          <p:cNvSpPr>
            <a:spLocks noGrp="1" noChangeArrowheads="1"/>
          </p:cNvSpPr>
          <p:nvPr>
            <p:ph idx="1"/>
          </p:nvPr>
        </p:nvSpPr>
        <p:spPr>
          <a:xfrm>
            <a:off x="762000" y="2224088"/>
            <a:ext cx="8382000" cy="5319712"/>
          </a:xfrm>
        </p:spPr>
        <p:txBody>
          <a:bodyPr/>
          <a:lstStyle/>
          <a:p>
            <a:r>
              <a:rPr lang="en-GB" altLang="en-US" sz="2000"/>
              <a:t>Nineteen studies from Finland, the Netherlands, Sweden and the UK (including seven replicated controlled studies of which two were randomized, and three reviews), found that planting grass buffer strips (some margins floristically-enhanced) increased </a:t>
            </a:r>
            <a:r>
              <a:rPr lang="en-GB" altLang="en-US" sz="2000">
                <a:hlinkClick r:id="rId2" tooltip="Hopkins A. &amp; Feber R.E. (1997) &lt;i&gt;Management for grassland biodiversity.&lt;/i&gt; International Occasional Symposium of the European Grassland Federation. Warszawa-Lomza, Poland, 19-23 May 1997, pp 69-73.Huusela-Veistola E. (1998) Effects of perennial grass strips on spiders (Araneae) in cereal fields and impact on pesticide side-effects. &lt;i&gt;Journal of Applied Entomology&lt;/i&gt;, 122, 575-583.Barker A.M. &amp; Reynolds C.J.M. (1999) The value of planted grass field margins as a habitat for sawflies and other chick-food insects. &lt;i&gt;Aspects of Applied Biology&lt;/i&gt;, 54, 109-116.Field R.G., Gardiner T., Mason C.F. &amp; Hill J. (2005) Agri-environment schemes and butterflies: the utilisation of 6 m grass margins. &lt;i&gt;Biodiversity and Conservation&lt;/i&gt;, 14, 1969-1976.Marshall E.J.P., West T.M. &amp; Kleijn D. (2006) Impacts of an agri-environment field margin prescription on the flora and fauna of arable farmland in different landscapes. &lt;i&gt;Agriculture, Ecosystems &amp; Environment&lt;/i&gt;, 113, 36-44.Smith D.W. (2006) Managing agri-environment grass fields and margins for Orthoptera and farmland birds.  . .Field R.G., Gardiner T., Mason C.F. &amp; Hill J. (2007) Agri-environment schemes and butterflies: the utilisation of two metre arable field margins. &lt;i&gt;Biodiversity and Conservation&lt;/i&gt;, 16, 465-474.Field R.G., Gardiner T. &amp; Watkins G. (2007) The use of farmland by butterflies: a study on mixed farmland and field margins. &lt;i&gt;Entomologist's Gazette&lt;/i&gt;, 58, 3-15.Marshall G.M. (2007) The effect of arable field margin structure and composition on Orthoptera assemblages. &lt;i&gt;Aspects of Applied Biology&lt;/i&gt;, 81, 231-238.Pywell R.F., Meek W.M., Carvell C. &amp; Hulmes L. (2007) The SAFFIE project: enhancing the value of arable field margins for pollinating insects. &lt;i&gt;Aspects of Applied Biology&lt;/i&gt;, 81, 239-245.Ramsay A.J. et al. (2007) Response of planthoppers to novel margin management in arable systems. &lt;i&gt;Aspects of Applied Biology&lt;/i&gt;, 81, 47-52.Stoate C. &amp; Moorcroft D. (2007) Research-based conservation at the farm scale: development and assessment of agri-environment scheme options. &lt;i&gt;Aspects of Applied Biology&lt;/i&gt;, 81, 161-168.Gardiner T., Hill J. &amp; Marshall E.J.P. (2008) Grass field margins and Orthoptera in eastern England. &lt;i&gt;Entomologist's Gazette&lt;/i&gt;, 59, 251-257.Smith J., Potts S. &amp; Eggleton P. (2008) The value of sown grass margins for enhancing soil macrofaunal biodiversity in arable systems. &lt;i&gt;Agriculture, Ecosystems &amp; Environment&lt;/i&gt;, 127, 119-125.Smith J., Potts S.G., Woodcock B.A. &amp; Eggleton P. (2008) Can arable field margins be managed to enhance their biodiversity, conservation and functional value for soil macrofauna? &lt;i&gt;Journal of Applied Ecology&lt;/i&gt;, 45, 269-278.Woodcock B.A. et al. (2008) Effects of seed mixture and management on beetle assemblages of arable field margins. &lt;i&gt;Agriculture, Ecosystems &amp; Environment&lt;/i&gt;, 125, 246-254.Lye G., Park K., Osborne J., Holland J. &amp; Goulson D. (2009) Assessing the value of Rural Stewardship schemes for providing forage resources and nesting habitat for bumblebee queens (Hymenoptera: Apidae) &lt;i&gt;Biological Conservation&lt;/i&gt;, 142, 2023-2032.Merckx T. et al. (2009) Effect of field margins on moths depends on species mobility: field-based evidence for landscape-scale conservation. &lt;i&gt;Agriculture, Ecosystems &amp; Environment&lt;/i&gt;, 129, 302-309.Haaland C. &amp; Gyllin M. (2010) Butterflies and bumblebees in greenways and sown wildflower strips in southern Sweden. &lt;i&gt;Journal of Insect Conservation&lt;/i&gt;, 14, 125-132.Blake R., Woodcock B., Westbury D., Sutton P. &amp; Potts S. (2011) New tools to boost butterfly habitat quality in existing grass buffer strips. &lt;i&gt;Journal of Insect Conservation&lt;/i&gt;, 15, 221-232."/>
              </a:rPr>
              <a:t>arthropod abundance</a:t>
            </a:r>
            <a:r>
              <a:rPr lang="en-GB" altLang="en-US" sz="2000"/>
              <a:t>, </a:t>
            </a:r>
            <a:r>
              <a:rPr lang="en-GB" altLang="en-US" sz="2000">
                <a:hlinkClick r:id="rId2" tooltip="Hopkins A. &amp; Feber R.E. (1997) &lt;i&gt;Management for grassland biodiversity.&lt;/i&gt; International Occasional Symposium of the European Grassland Federation. Warszawa-Lomza, Poland, 19-23 May 1997, pp 69-73.Field R., Gardiner T., Mason C. &amp; Hill J. (2006) Countryside Stewardship Scheme and butterflies: a study of plant and butterfly species richness. &lt;i&gt;Biodiversity and Conservation&lt;/i&gt;, 15, 443-452.Marshall G.M. (2007) The effect of arable field margin structure and composition on Orthoptera assemblages. &lt;i&gt;Aspects of Applied Biology&lt;/i&gt;, 81, 231-238.Woodcock B.A. et al. (2008) Effects of seed mixture and management on beetle assemblages of arable field margins. &lt;i&gt;Agriculture, Ecosystems &amp; Environment&lt;/i&gt;, 125, 246-254.Blake R., Woodcock B., Westbury D., Sutton P. &amp; Potts S. (2011) New tools to boost butterfly habitat quality in existing grass buffer strips. &lt;i&gt;Journal of Insect Conservation&lt;/i&gt;, 15, 221-232."/>
              </a:rPr>
              <a:t>species richness</a:t>
            </a:r>
            <a:r>
              <a:rPr lang="en-GB" altLang="en-US" sz="2000"/>
              <a:t> and </a:t>
            </a:r>
            <a:r>
              <a:rPr lang="en-GB" altLang="en-US" sz="2000">
                <a:hlinkClick r:id="rId2" tooltip="Field R., Gardiner T., Mason C. &amp; Hill J. (2006) Countryside Stewardship Scheme and butterflies: a study of plant and butterfly species richness. &lt;i&gt;Biodiversity and Conservation&lt;/i&gt;, 15, 443-452.Marshall E.J.P., West T.M. &amp; Kleijn D. (2006) Impacts of an agri-environment field margin prescription on the flora and fauna of arable farmland in different landscapes. &lt;i&gt;Agriculture, Ecosystems &amp; Environment&lt;/i&gt;, 113, 36-44.Musters C.J.M. et al. (2009) Development of biodiversity in field margins recently taken out of production and adjacent ditch banks in arable areas. &lt;i&gt;Agriculture, Ecosystems &amp; Environment&lt;/i&gt;, 129, 131-139.Vickery J.A., Feber R.E. &amp; Fuller R.J. (2009) Arable field margins managed for biodiversity conservation: a review of food resource provision for farmland birds. &lt;i&gt;Agriculture, Ecosystems &amp; Environment&lt;/i&gt;, 133, 1-13.Blake R., Woodcock B., Westbury D., Sutton P. &amp; Potts S. (2011) New tools to boost butterfly habitat quality in existing grass buffer strips. &lt;i&gt;Journal of Insect Conservation&lt;/i&gt;, 15, 221-232."/>
              </a:rPr>
              <a:t>diversity</a:t>
            </a:r>
            <a:r>
              <a:rPr lang="en-GB" altLang="en-US" sz="2000"/>
              <a:t>. A review found grass margins benefited </a:t>
            </a:r>
            <a:r>
              <a:rPr lang="en-GB" altLang="en-US" sz="2000">
                <a:hlinkClick r:id="rId2" tooltip="Evans A.D., Armstrong-Brown S. &amp; Grice P.V. (2002) The role of research and development in the evolution of a 'smart' agri-environment scheme. &lt;i&gt;Aspects of Applied Biology&lt;/i&gt;, 67, 253-264."/>
              </a:rPr>
              <a:t>bumblebees and some other invertebrates</a:t>
            </a:r>
            <a:r>
              <a:rPr lang="en-GB" altLang="en-US" sz="2000"/>
              <a:t> but did not distinguish between the effects of several different margin types.</a:t>
            </a:r>
          </a:p>
          <a:p>
            <a:r>
              <a:rPr lang="en-GB" altLang="en-US" sz="2000"/>
              <a:t>Nine studies from the UK (including seven replicated studies of which two were controlled, and two reviews) found that planting grass buffer strips (some margins floristically-enhanced) benefits birds, resulting in </a:t>
            </a:r>
            <a:r>
              <a:rPr lang="en-GB" altLang="en-US" sz="2000">
                <a:hlinkClick r:id="rId2" tooltip="Aebischer N.J., Green R.E. &amp; Evans A.D. (2000) From science to recovery: four case studies of how research has been translated into conservation action in the UK. 43. in: Aebischer N.J.,  Evans A.D.,  Grice,  P.V.,  Vickery &amp;  J.A. (eds) &lt;i&gt;Ecology and Conservation of Lowland Farmland Birds&lt;/i&gt; British Ornithologists Union, Tring.Peach W., Lovett L., Wotton S. &amp; Jeffs C. (2001) Countryside stewardship delivers cirl buntings (Emberiza cirlus) in Devon, UK. &lt;i&gt;Biological Conservation&lt;/i&gt;, 101, 361-373.Stevens D.K. &amp; Bradbury R.B. (2006) Effects of the Arable Stewardship Pilot Scheme on breeding birds at field and farm-scales. &lt;i&gt;Agriculture, Ecosystems &amp; Environment&lt;/i&gt;, 112, 283-290.Stoate C. &amp; Moorcroft D. (2007) Research-based conservation at the farm scale: development and assessment of agri-environment scheme options. &lt;i&gt;Aspects of Applied Biology&lt;/i&gt;, 81, 161-168.Davey C.M., Vickery J.A., Boatman N.D., Chamberlain D.E. &amp; Siriwardena G.M. (2010) Entry Level Stewardship may enhance bird numbers in boundary habitats. &lt;i&gt;Bird Study&lt;/i&gt;, 57, 415-420.Field R.H., Morris A.J., Grice P.V. &amp; Cooke A.I. (2010) Evaluating the English Higher Level Stewardship scheme for farmland birds. &lt;i&gt;Aspects of Applied Biology&lt;/i&gt;, 100, 59-68."/>
              </a:rPr>
              <a:t>increased numbers</a:t>
            </a:r>
            <a:r>
              <a:rPr lang="en-GB" altLang="en-US" sz="2000"/>
              <a:t>, </a:t>
            </a:r>
            <a:r>
              <a:rPr lang="en-GB" altLang="en-US" sz="2000">
                <a:hlinkClick r:id="rId2" tooltip="Buckingham D.L., Peach W.J. &amp; Fox D. (2002) &lt;i&gt;Factors influencing bird use in different pastoral systems&lt;/i&gt;. Proceedings of the British Grassland Society/British Ecological Society Conference. University of Lancaster, 15-17 April, 2002, pp 55-58.Davey C.M., Vickery J.A., Boatman N.D., Chamberlain D.E. &amp; Siriwardena G.M. (2010) Entry Level Stewardship may enhance bird numbers in boundary habitats. &lt;i&gt;Bird Study&lt;/i&gt;, 57, 415-420."/>
              </a:rPr>
              <a:t>densities</a:t>
            </a:r>
            <a:r>
              <a:rPr lang="en-GB" altLang="en-US" sz="2000"/>
              <a:t>, </a:t>
            </a:r>
            <a:r>
              <a:rPr lang="en-GB" altLang="en-US" sz="2000">
                <a:hlinkClick r:id="rId2" tooltip="Clarke J.H., Jones N.E., Hill D.A. &amp; Tucker G.M. (1997) &lt;i&gt;The management of set-aside within a farm and its impact on birds&lt;/i&gt;. Proceedings - Brighton Crop Protection Conference. Brighton, 1, pp 1179-1184."/>
              </a:rPr>
              <a:t>species richness</a:t>
            </a:r>
            <a:r>
              <a:rPr lang="en-GB" altLang="en-US" sz="2000"/>
              <a:t> and </a:t>
            </a:r>
            <a:r>
              <a:rPr lang="en-GB" altLang="en-US" sz="2000">
                <a:hlinkClick r:id="rId2" tooltip="Perkins A.J., Whittingham M.J., Morris A.J. &amp; Bradbury R.B. (2002) Use of field margins by foraging yellowhammers Emberiza citrinella. &lt;i&gt;Agriculture, Ecosystems &amp; Environment&lt;/i&gt;, 93, 413-420."/>
              </a:rPr>
              <a:t>foraging time</a:t>
            </a:r>
            <a:r>
              <a:rPr lang="en-GB" altLang="en-US" sz="2000"/>
              <a:t>.</a:t>
            </a:r>
            <a:endParaRPr lang="en-GB" altLang="en-US"/>
          </a:p>
        </p:txBody>
      </p:sp>
      <p:pic>
        <p:nvPicPr>
          <p:cNvPr id="35844" name="Picture 19" descr="Farmland Conservation">
            <a:extLst>
              <a:ext uri="{FF2B5EF4-FFF2-40B4-BE49-F238E27FC236}">
                <a16:creationId xmlns:a16="http://schemas.microsoft.com/office/drawing/2014/main" id="{663BA497-A6B5-49F5-87E2-73C92B8E8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1247775"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243FDB86-F770-431D-81B7-DAADB2C45B40}"/>
              </a:ext>
            </a:extLst>
          </p:cNvPr>
          <p:cNvSpPr>
            <a:spLocks noGrp="1" noChangeArrowheads="1"/>
          </p:cNvSpPr>
          <p:nvPr>
            <p:ph type="title"/>
          </p:nvPr>
        </p:nvSpPr>
        <p:spPr/>
        <p:txBody>
          <a:bodyPr/>
          <a:lstStyle/>
          <a:p>
            <a:r>
              <a:rPr lang="en-GB" altLang="en-US" sz="2800"/>
              <a:t>Select Committee on Intelligence on the U.S. Intelligence Community's Prewar Intelligence Assessments on Iraq</a:t>
            </a:r>
          </a:p>
        </p:txBody>
      </p:sp>
      <p:sp>
        <p:nvSpPr>
          <p:cNvPr id="8195" name="Content Placeholder 2">
            <a:extLst>
              <a:ext uri="{FF2B5EF4-FFF2-40B4-BE49-F238E27FC236}">
                <a16:creationId xmlns:a16="http://schemas.microsoft.com/office/drawing/2014/main" id="{AEE43467-55D8-4592-800A-AA9A7845D2F5}"/>
              </a:ext>
            </a:extLst>
          </p:cNvPr>
          <p:cNvSpPr>
            <a:spLocks noGrp="1" noChangeArrowheads="1"/>
          </p:cNvSpPr>
          <p:nvPr>
            <p:ph idx="1"/>
          </p:nvPr>
        </p:nvSpPr>
        <p:spPr/>
        <p:txBody>
          <a:bodyPr/>
          <a:lstStyle/>
          <a:p>
            <a:endParaRPr lang="en-US" altLang="en-US"/>
          </a:p>
        </p:txBody>
      </p:sp>
      <p:graphicFrame>
        <p:nvGraphicFramePr>
          <p:cNvPr id="4" name="Table 3">
            <a:extLst>
              <a:ext uri="{FF2B5EF4-FFF2-40B4-BE49-F238E27FC236}">
                <a16:creationId xmlns:a16="http://schemas.microsoft.com/office/drawing/2014/main" id="{BA1873D8-BEE5-40B2-B9AB-4F9E2E754180}"/>
              </a:ext>
            </a:extLst>
          </p:cNvPr>
          <p:cNvGraphicFramePr>
            <a:graphicFrameLocks noGrp="1"/>
          </p:cNvGraphicFramePr>
          <p:nvPr/>
        </p:nvGraphicFramePr>
        <p:xfrm>
          <a:off x="0" y="2971800"/>
          <a:ext cx="9067800" cy="3429000"/>
        </p:xfrm>
        <a:graphic>
          <a:graphicData uri="http://schemas.openxmlformats.org/drawingml/2006/table">
            <a:tbl>
              <a:tblPr firstRow="1" bandRow="1">
                <a:tableStyleId>{5C22544A-7EE6-4342-B048-85BDC9FD1C3A}</a:tableStyleId>
              </a:tblPr>
              <a:tblGrid>
                <a:gridCol w="3022600">
                  <a:extLst>
                    <a:ext uri="{9D8B030D-6E8A-4147-A177-3AD203B41FA5}">
                      <a16:colId xmlns:a16="http://schemas.microsoft.com/office/drawing/2014/main" val="20000"/>
                    </a:ext>
                  </a:extLst>
                </a:gridCol>
                <a:gridCol w="3022600">
                  <a:extLst>
                    <a:ext uri="{9D8B030D-6E8A-4147-A177-3AD203B41FA5}">
                      <a16:colId xmlns:a16="http://schemas.microsoft.com/office/drawing/2014/main" val="20001"/>
                    </a:ext>
                  </a:extLst>
                </a:gridCol>
                <a:gridCol w="3022600">
                  <a:extLst>
                    <a:ext uri="{9D8B030D-6E8A-4147-A177-3AD203B41FA5}">
                      <a16:colId xmlns:a16="http://schemas.microsoft.com/office/drawing/2014/main" val="20002"/>
                    </a:ext>
                  </a:extLst>
                </a:gridCol>
              </a:tblGrid>
              <a:tr h="1143000">
                <a:tc>
                  <a:txBody>
                    <a:bodyPr/>
                    <a:lstStyle/>
                    <a:p>
                      <a:endParaRPr lang="en-GB" dirty="0">
                        <a:solidFill>
                          <a:schemeClr val="tx1"/>
                        </a:solidFill>
                      </a:endParaRPr>
                    </a:p>
                  </a:txBody>
                  <a:tcPr/>
                </a:tc>
                <a:tc>
                  <a:txBody>
                    <a:bodyPr/>
                    <a:lstStyle/>
                    <a:p>
                      <a:r>
                        <a:rPr lang="en-GB" dirty="0">
                          <a:solidFill>
                            <a:schemeClr val="tx1"/>
                          </a:solidFill>
                        </a:rPr>
                        <a:t>Department</a:t>
                      </a:r>
                      <a:r>
                        <a:rPr lang="en-GB" baseline="0" dirty="0">
                          <a:solidFill>
                            <a:schemeClr val="tx1"/>
                          </a:solidFill>
                        </a:rPr>
                        <a:t> of defence</a:t>
                      </a:r>
                      <a:endParaRPr lang="en-GB" dirty="0">
                        <a:solidFill>
                          <a:schemeClr val="tx1"/>
                        </a:solidFill>
                      </a:endParaRPr>
                    </a:p>
                  </a:txBody>
                  <a:tcPr/>
                </a:tc>
                <a:tc>
                  <a:txBody>
                    <a:bodyPr/>
                    <a:lstStyle/>
                    <a:p>
                      <a:r>
                        <a:rPr lang="en-GB" dirty="0">
                          <a:solidFill>
                            <a:schemeClr val="tx1"/>
                          </a:solidFill>
                        </a:rPr>
                        <a:t>CIA</a:t>
                      </a:r>
                    </a:p>
                  </a:txBody>
                  <a:tcPr/>
                </a:tc>
                <a:extLst>
                  <a:ext uri="{0D108BD9-81ED-4DB2-BD59-A6C34878D82A}">
                    <a16:rowId xmlns:a16="http://schemas.microsoft.com/office/drawing/2014/main" val="10000"/>
                  </a:ext>
                </a:extLst>
              </a:tr>
              <a:tr h="1143000">
                <a:tc>
                  <a:txBody>
                    <a:bodyPr/>
                    <a:lstStyle/>
                    <a:p>
                      <a:r>
                        <a:rPr lang="en-GB" dirty="0"/>
                        <a:t>Iraq's attempts to purchase 60,000 high-strength </a:t>
                      </a:r>
                      <a:r>
                        <a:rPr lang="en-GB" dirty="0" err="1"/>
                        <a:t>aluminum</a:t>
                      </a:r>
                      <a:r>
                        <a:rPr lang="en-GB" dirty="0"/>
                        <a:t> tubes</a:t>
                      </a:r>
                      <a:endParaRPr lang="en-GB" dirty="0">
                        <a:solidFill>
                          <a:schemeClr val="tx1"/>
                        </a:solidFill>
                      </a:endParaRPr>
                    </a:p>
                  </a:txBody>
                  <a:tcPr/>
                </a:tc>
                <a:tc>
                  <a:txBody>
                    <a:bodyPr/>
                    <a:lstStyle/>
                    <a:p>
                      <a:r>
                        <a:rPr lang="en-GB" dirty="0">
                          <a:solidFill>
                            <a:schemeClr val="tx1"/>
                          </a:solidFill>
                        </a:rPr>
                        <a:t>Unlikely to be useful</a:t>
                      </a:r>
                    </a:p>
                  </a:txBody>
                  <a:tcPr/>
                </a:tc>
                <a:tc>
                  <a:txBody>
                    <a:bodyPr/>
                    <a:lstStyle/>
                    <a:p>
                      <a:r>
                        <a:rPr lang="en-GB" dirty="0">
                          <a:solidFill>
                            <a:schemeClr val="tx1"/>
                          </a:solidFill>
                        </a:rPr>
                        <a:t>Compelling evidence</a:t>
                      </a:r>
                    </a:p>
                  </a:txBody>
                  <a:tcPr/>
                </a:tc>
                <a:extLst>
                  <a:ext uri="{0D108BD9-81ED-4DB2-BD59-A6C34878D82A}">
                    <a16:rowId xmlns:a16="http://schemas.microsoft.com/office/drawing/2014/main" val="10001"/>
                  </a:ext>
                </a:extLst>
              </a:tr>
              <a:tr h="1143000">
                <a:tc>
                  <a:txBody>
                    <a:bodyPr/>
                    <a:lstStyle/>
                    <a:p>
                      <a:r>
                        <a:rPr lang="en-GB" u="none" dirty="0">
                          <a:solidFill>
                            <a:schemeClr val="tx1"/>
                          </a:solidFill>
                        </a:rPr>
                        <a:t>Iraq arranged to purchase and import uranium from Niger</a:t>
                      </a:r>
                    </a:p>
                  </a:txBody>
                  <a:tcPr/>
                </a:tc>
                <a:tc>
                  <a:txBody>
                    <a:bodyPr/>
                    <a:lstStyle/>
                    <a:p>
                      <a:r>
                        <a:rPr lang="en-GB" dirty="0">
                          <a:solidFill>
                            <a:schemeClr val="tx1"/>
                          </a:solidFill>
                        </a:rPr>
                        <a:t>Compelling </a:t>
                      </a:r>
                    </a:p>
                  </a:txBody>
                  <a:tcPr/>
                </a:tc>
                <a:tc>
                  <a:txBody>
                    <a:bodyPr/>
                    <a:lstStyle/>
                    <a:p>
                      <a:r>
                        <a:rPr lang="en-GB" dirty="0">
                          <a:solidFill>
                            <a:schemeClr val="tx1"/>
                          </a:solidFill>
                        </a:rPr>
                        <a:t>Unlikely to have occurred </a:t>
                      </a:r>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51850AEA-4DAD-4BC5-9B5C-8FEB5D022924}"/>
              </a:ext>
            </a:extLst>
          </p:cNvPr>
          <p:cNvSpPr>
            <a:spLocks noGrp="1" noChangeArrowheads="1"/>
          </p:cNvSpPr>
          <p:nvPr>
            <p:ph type="title"/>
          </p:nvPr>
        </p:nvSpPr>
        <p:spPr>
          <a:xfrm>
            <a:off x="2057400" y="26988"/>
            <a:ext cx="6629400" cy="1390650"/>
          </a:xfrm>
        </p:spPr>
        <p:txBody>
          <a:bodyPr/>
          <a:lstStyle/>
          <a:p>
            <a:r>
              <a:rPr lang="en-GB" altLang="en-US"/>
              <a:t>Evidence buffer strips round fields shows…</a:t>
            </a:r>
          </a:p>
        </p:txBody>
      </p:sp>
      <p:sp>
        <p:nvSpPr>
          <p:cNvPr id="36867" name="Content Placeholder 2">
            <a:extLst>
              <a:ext uri="{FF2B5EF4-FFF2-40B4-BE49-F238E27FC236}">
                <a16:creationId xmlns:a16="http://schemas.microsoft.com/office/drawing/2014/main" id="{5C0C5D59-10FD-4D74-BE2F-E08FA6EFFAED}"/>
              </a:ext>
            </a:extLst>
          </p:cNvPr>
          <p:cNvSpPr>
            <a:spLocks noGrp="1" noChangeArrowheads="1"/>
          </p:cNvSpPr>
          <p:nvPr>
            <p:ph idx="1"/>
          </p:nvPr>
        </p:nvSpPr>
        <p:spPr>
          <a:xfrm>
            <a:off x="762000" y="1766888"/>
            <a:ext cx="8382000" cy="5319712"/>
          </a:xfrm>
        </p:spPr>
        <p:txBody>
          <a:bodyPr/>
          <a:lstStyle/>
          <a:p>
            <a:r>
              <a:rPr lang="en-GB" altLang="en-US" sz="2000"/>
              <a:t>Seven studies from the Netherlands and the UK (all replicated of which four were controlled and two randomized), found that planting grass buffer strips (some margins floristically-enhanced) increased the </a:t>
            </a:r>
            <a:r>
              <a:rPr lang="en-GB" altLang="en-US" sz="2000">
                <a:hlinkClick r:id="rId2" tooltip="Marshall E.J.P., West T.M. &amp; Winstone L. (1994) Extending field boundary habitats to enhance farmland wildlife and improve crop and environmental protection. &lt;i&gt;Aspects of Applied Biology&lt;/i&gt;, 40, 387-391."/>
              </a:rPr>
              <a:t>cover</a:t>
            </a:r>
            <a:r>
              <a:rPr lang="en-GB" altLang="en-US" sz="2000"/>
              <a:t> and </a:t>
            </a:r>
            <a:r>
              <a:rPr lang="en-GB" altLang="en-US" sz="2000">
                <a:hlinkClick r:id="rId2" tooltip="Smith H., McCallum K &amp; Macdonald D.W. (1997) Experimental comparison of the nature conservation value, productivity and ease of management of a conventional and a more species-rich grass ley. &lt;i&gt;Journal of Applied Ecology&lt;/i&gt;, 34, 53-64.Meek B. et al. (2002) The effect of arable field margin composition on invertebrate biodiversity. &lt;i&gt;Biological Conservation&lt;/i&gt;, 106, 259-271.May M. &amp; Nowakowski M. (2003) Using headland margins to boost environmental benefits of sugar beet. &lt;i&gt;British Sugar Beet Review&lt;/i&gt;, 71, 48-51.Critchley C.N.R., Fowbert J.A., Sherwood A.J. &amp; Pywell R.F. (2006) Vegetation development of sown grass margins in arable fields under a countrywide agri-environment scheme. &lt;i&gt;Biological Conservation&lt;/i&gt;, 132, 1-11.Marshall E.J.P., West T.M. &amp; Kleijn D. (2006) Impacts of an agri-environment field margin prescription on the flora and fauna of arable farmland in different landscapes. &lt;i&gt;Agriculture, Ecosystems &amp; Environment&lt;/i&gt;, 113, 36-44.Musters C.J.M. et al. (2009) Development of biodiversity in field margins recently taken out of production and adjacent ditch banks in arable areas. &lt;i&gt;Agriculture, Ecosystems &amp; Environment&lt;/i&gt;, 129, 131-139."/>
              </a:rPr>
              <a:t>species richness of plants</a:t>
            </a:r>
            <a:r>
              <a:rPr lang="en-GB" altLang="en-US" sz="2000"/>
              <a:t>. A review found grass margins </a:t>
            </a:r>
            <a:r>
              <a:rPr lang="en-GB" altLang="en-US" sz="2000">
                <a:hlinkClick r:id="rId2" tooltip="Evans A.D., Armstrong-Brown S. &amp; Grice P.V. (2002) The role of research and development in the evolution of a 'smart' agri-environment scheme. &lt;i&gt;Aspects of Applied Biology&lt;/i&gt;, 67, 253-264."/>
              </a:rPr>
              <a:t>benefited plants</a:t>
            </a:r>
            <a:r>
              <a:rPr lang="en-GB" altLang="en-US" sz="2000"/>
              <a:t> but did not distinguish between the effects of several different margin types.</a:t>
            </a:r>
          </a:p>
          <a:p>
            <a:r>
              <a:rPr lang="en-GB" altLang="en-US" sz="2000"/>
              <a:t>Five studies from Finland and the UK (including two replicated, controlled trials and a review), found that planting grass buffer strips </a:t>
            </a:r>
            <a:r>
              <a:rPr lang="en-GB" altLang="en-US" sz="2000">
                <a:hlinkClick r:id="rId2" tooltip="Yletyinen S. &amp; Norrdahl K. (2008) Habitat use of field voles (Microtus agrestis) in wide and narrow buffer zones. &lt;i&gt;Agriculture, Ecosystems &amp; Environment&lt;/i&gt;, 123, 194-200."/>
              </a:rPr>
              <a:t>benefits small mammals</a:t>
            </a:r>
            <a:r>
              <a:rPr lang="en-GB" altLang="en-US" sz="2000"/>
              <a:t>: including </a:t>
            </a:r>
            <a:r>
              <a:rPr lang="en-GB" altLang="en-US" sz="2000">
                <a:hlinkClick r:id="rId2" tooltip="Brown R.W. (1999) Margin/field interfaces and small mammals. &lt;i&gt;Aspects of Applied Biology&lt;/i&gt;, 54, 203-206."/>
              </a:rPr>
              <a:t>increased activity</a:t>
            </a:r>
            <a:r>
              <a:rPr lang="en-GB" altLang="en-US" sz="2000"/>
              <a:t> and </a:t>
            </a:r>
            <a:r>
              <a:rPr lang="en-GB" altLang="en-US" sz="2000">
                <a:hlinkClick r:id="rId2" tooltip="Shore R.F., Meek W.R., Sparks T.H., Pywell R.F. &amp; Nowakowski M. (2005) Will Environmental Stewardship enhance small mammal abundance on intensively managed farmland? &lt;i&gt;Mammal Review&lt;/i&gt;, 35, 277-284.Askew N.P., Searle J.B. &amp; Moore N.P. (2007) Agri-environment schemes and foraging of barn owls Tyto alba. &lt;i&gt;Agriculture, Ecosystems &amp; Environment&lt;/i&gt;, 118, 109-114.Macdonald D.W., Tattersall F.H., Service K.M., Firbank L.G. &amp; Feber R.E. (2007) Mammals, agri-environment schemes and set-aside - what are the putative benefits? &lt;i&gt;Mammal Review&lt;/i&gt;, 37, 259-277."/>
              </a:rPr>
              <a:t>numbers</a:t>
            </a:r>
            <a:r>
              <a:rPr lang="en-GB" altLang="en-US" sz="2000"/>
              <a:t>. </a:t>
            </a:r>
          </a:p>
          <a:p>
            <a:r>
              <a:rPr lang="en-GB" altLang="en-US" sz="2000"/>
              <a:t>Six studies from the Netherlands and the UK (including three replicated, controlled trials) found that planting grass buffer strips had no clear effect on </a:t>
            </a:r>
            <a:r>
              <a:rPr lang="en-GB" altLang="en-US" sz="2000">
                <a:hlinkClick r:id="rId2" tooltip="Thomas C.F.G. &amp; Marshall E.J.P. (1999) Arthropod abundance and diversity in differently vegetated margins of arable fields. &lt;i&gt;Agriculture, Ecosystems &amp; Environment&lt;/i&gt;, 72, 131-144.Telfer M.G. et al. (2000) The carabids of conventional and widened field margins. &lt;i&gt;Aspects of Applied Biology&lt;/i&gt;, 58, 411-416.Meek B. et al. (2002) The effect of arable field margin composition on invertebrate biodiversity. &lt;i&gt;Biological Conservation&lt;/i&gt;, 106, 259-271.Carvell C., Meek W.R., Pywell R.F. &amp; Nowakowski M. (2004) The response of bumblebees to successional change in newly created arable field margins. &lt;i&gt;Biological Conservation&lt;/i&gt;, 118, 327-339.Merckx T. et al. (2009) Optimizing the biodiversity gain from agri-environment schemes. &lt;i&gt;Agriculture, Ecosystems &amp; Environment&lt;/i&gt;, 130, 177-182."/>
              </a:rPr>
              <a:t>insect numbers</a:t>
            </a:r>
            <a:r>
              <a:rPr lang="en-GB" altLang="en-US" sz="2000"/>
              <a:t>, </a:t>
            </a:r>
            <a:r>
              <a:rPr lang="en-GB" altLang="en-US" sz="2000">
                <a:hlinkClick r:id="rId2" tooltip="Kleijn D. et al. (2006) Mixed biodiversity benefits of agri-environment schemes in five European countries. &lt;i&gt;Ecology Letters&lt;/i&gt;, 9, 243-254."/>
              </a:rPr>
              <a:t>bird numbers</a:t>
            </a:r>
            <a:r>
              <a:rPr lang="en-GB" altLang="en-US" sz="2000"/>
              <a:t> or </a:t>
            </a:r>
            <a:r>
              <a:rPr lang="en-GB" altLang="en-US" sz="2000">
                <a:hlinkClick r:id="rId2" tooltip="Alebeek F.V. et al. (2006) &lt;i&gt;Landscape management for functional biodiversity 2nd Working Group meeting. 16-19 May 2006.&lt;/i&gt; Zurich-Reckenholz, Switzerland, 29, pp 141-144."/>
              </a:rPr>
              <a:t>invertebrate pest populations</a:t>
            </a:r>
            <a:r>
              <a:rPr lang="en-GB" altLang="en-US" sz="2000"/>
              <a:t>. A replicated site comparison found sown grassy margins were not the best option for conservation of </a:t>
            </a:r>
            <a:r>
              <a:rPr lang="en-GB" altLang="en-US" sz="2000">
                <a:hlinkClick r:id="rId2" tooltip="Critchley C.N.R., Walker K.J. &amp; Pywell R.F. (2007) The contribution of English agri-environment schemes to botanical diversity in arable field margins. &lt;i&gt;Aspects of Applied Biology&lt;/i&gt;, 81, 293-300."/>
              </a:rPr>
              <a:t>rare arable plants</a:t>
            </a:r>
            <a:r>
              <a:rPr lang="en-GB" altLang="en-US" sz="2000"/>
              <a:t>.</a:t>
            </a:r>
          </a:p>
          <a:p>
            <a:endParaRPr lang="en-GB" altLang="en-US"/>
          </a:p>
        </p:txBody>
      </p:sp>
      <p:pic>
        <p:nvPicPr>
          <p:cNvPr id="36868" name="Picture 19" descr="Farmland Conservation">
            <a:extLst>
              <a:ext uri="{FF2B5EF4-FFF2-40B4-BE49-F238E27FC236}">
                <a16:creationId xmlns:a16="http://schemas.microsoft.com/office/drawing/2014/main" id="{120782E4-615E-4938-A8A4-22DC43AE1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1247775"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5C6B75C3-6855-4629-94D0-239BB85DF28F}"/>
              </a:ext>
            </a:extLst>
          </p:cNvPr>
          <p:cNvSpPr>
            <a:spLocks noGrp="1" noChangeArrowheads="1"/>
          </p:cNvSpPr>
          <p:nvPr>
            <p:ph type="title"/>
          </p:nvPr>
        </p:nvSpPr>
        <p:spPr>
          <a:xfrm>
            <a:off x="2362200" y="274638"/>
            <a:ext cx="6324600" cy="1143000"/>
          </a:xfrm>
        </p:spPr>
        <p:txBody>
          <a:bodyPr/>
          <a:lstStyle/>
          <a:p>
            <a:r>
              <a:rPr lang="en-GB" altLang="en-US"/>
              <a:t>And riparian buffer strips…</a:t>
            </a:r>
          </a:p>
        </p:txBody>
      </p:sp>
      <p:sp>
        <p:nvSpPr>
          <p:cNvPr id="37891" name="Content Placeholder 2">
            <a:extLst>
              <a:ext uri="{FF2B5EF4-FFF2-40B4-BE49-F238E27FC236}">
                <a16:creationId xmlns:a16="http://schemas.microsoft.com/office/drawing/2014/main" id="{669CDF5C-8778-42AF-B509-2CE99EA23D7F}"/>
              </a:ext>
            </a:extLst>
          </p:cNvPr>
          <p:cNvSpPr>
            <a:spLocks noGrp="1" noChangeArrowheads="1"/>
          </p:cNvSpPr>
          <p:nvPr>
            <p:ph idx="1"/>
          </p:nvPr>
        </p:nvSpPr>
        <p:spPr>
          <a:xfrm>
            <a:off x="457200" y="1798638"/>
            <a:ext cx="8229600" cy="4983162"/>
          </a:xfrm>
        </p:spPr>
        <p:txBody>
          <a:bodyPr/>
          <a:lstStyle/>
          <a:p>
            <a:r>
              <a:rPr lang="en-GB" altLang="en-US" sz="2000"/>
              <a:t>Three studies (including one replicated site comparison) from the Netherlands and the UK reported that the provision of riparian buffer strips had a positive influence on </a:t>
            </a:r>
            <a:r>
              <a:rPr lang="en-GB" altLang="en-US" sz="2000">
                <a:hlinkClick r:id="rId2" tooltip="Manhoudt A.G.E., Visser A.J. &amp; de Snoo G.R. (2007) Management regimes and farming practices enhancing plant species richness on ditch banks. &lt;i&gt;Agriculture, Ecosystems &amp; Environment&lt;/i&gt;, 119, 353-358.Stoate C., Whitfield M., Williams P., Szczur J. &amp; Driver K. (2007) Multifunctional benefits of an agri-environment scheme option: riparian buffer strip pools within 'Arable Reversion' &lt;i&gt;Aspects of Applied Biology&lt;/i&gt;, 81, 221-226."/>
              </a:rPr>
              <a:t>plant, invertebrate and bird diversity or abundance</a:t>
            </a:r>
            <a:r>
              <a:rPr lang="en-GB" altLang="en-US" sz="2000"/>
              <a:t>, and supported vegetation associated with </a:t>
            </a:r>
            <a:r>
              <a:rPr lang="en-GB" altLang="en-US" sz="2000">
                <a:hlinkClick r:id="rId2" tooltip="Critchley C.N.R., Hodkinson D.J. &amp; McKenzie S.E. (1999) Potential benefits to water voles Arvicola terrestris of waterside buffer strips in an agri-environment scheme. &lt;i&gt;Aspects of Applied Biology&lt;/i&gt;, 54, 179-184."/>
              </a:rPr>
              <a:t>habitats preferred by water voles</a:t>
            </a:r>
            <a:r>
              <a:rPr lang="en-GB" altLang="en-US" sz="2000"/>
              <a:t>.</a:t>
            </a:r>
          </a:p>
          <a:p>
            <a:r>
              <a:rPr lang="en-GB" altLang="en-US" sz="2000">
                <a:hlinkClick r:id="rId2" tooltip="Feehan J., Gillmor D.A. &amp; Culleton N.E. (2002) The impact of the Rural Environment Protection Scheme (REPS) on plant and insect diversity. &lt;i&gt;Tearmann&lt;/i&gt;, 2, 15-28.Feehan J., Gillmor D. &amp; Culleton N. (2005) Effects of an agri-environment scheme on farmland biodiversity in Ireland. &lt;i&gt;Agriculture, Ecosystems &amp; Environment&lt;/i&gt;, 107, 275-286.Chateil C., Abadie J.C., Gachet S., Machon N. &amp; Porcher E. (2007) &lt;i&gt;Can agri-environmental measures benefit plant biodiversity? An experimental test of the effects of agri-environmental measures on weed diversity&lt;/i&gt;. Vingtième conférence du columa journées internationales sur la lutte contre les mauvaises herbes. Dijon, pp 356."/>
              </a:rPr>
              <a:t>Two replicated site comparison studies</a:t>
            </a:r>
            <a:r>
              <a:rPr lang="en-GB" altLang="en-US" sz="2000"/>
              <a:t> from France and Ireland found that the provision of riparian buffer strips on farms did not result in an increase in the number of plant species when compared to farms without buffer strips.</a:t>
            </a:r>
          </a:p>
          <a:p>
            <a:r>
              <a:rPr lang="en-GB" altLang="en-US" sz="2000">
                <a:hlinkClick r:id="rId2" tooltip="Cole L.J., Morton R., Harrison W., Harrison W. &amp; Harrison W. (2008) The influence of riparian buffer strips on carabid beetle (Coleoptera, Carabidae) assemblage structure and diversity in intensively managed grassland fields. &lt;i&gt;Biodiversity and Conservation&lt;/i&gt;, 17, 2233-2245."/>
              </a:rPr>
              <a:t>One replicated site comparison study</a:t>
            </a:r>
            <a:r>
              <a:rPr lang="en-GB" altLang="en-US" sz="2000"/>
              <a:t> found ground beetle diversity was higher in grazed riparian zones and narrow fenced strips than in wide riparian buffer strips. However the ground beetle assemblages in wide riparian buffer strips were more distinct from the adjacent pasture field assemblages than either the grazed riparian zones or narrow fenced strips. </a:t>
            </a:r>
          </a:p>
          <a:p>
            <a:endParaRPr lang="en-GB" altLang="en-US"/>
          </a:p>
        </p:txBody>
      </p:sp>
      <p:pic>
        <p:nvPicPr>
          <p:cNvPr id="37892" name="Picture 19" descr="Farmland Conservation">
            <a:extLst>
              <a:ext uri="{FF2B5EF4-FFF2-40B4-BE49-F238E27FC236}">
                <a16:creationId xmlns:a16="http://schemas.microsoft.com/office/drawing/2014/main" id="{C484B891-E463-4770-8A13-A5CE8AEF7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1247775"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1FBDEB0E-866C-4479-93DB-95885F118990}"/>
              </a:ext>
            </a:extLst>
          </p:cNvPr>
          <p:cNvSpPr>
            <a:spLocks noGrp="1" noChangeArrowheads="1"/>
          </p:cNvSpPr>
          <p:nvPr>
            <p:ph type="title"/>
          </p:nvPr>
        </p:nvSpPr>
        <p:spPr>
          <a:xfrm>
            <a:off x="1600200" y="228600"/>
            <a:ext cx="6477000" cy="1143000"/>
          </a:xfrm>
        </p:spPr>
        <p:txBody>
          <a:bodyPr/>
          <a:lstStyle/>
          <a:p>
            <a:r>
              <a:rPr lang="en-GB" altLang="en-US"/>
              <a:t>And evidence for legumes in a crop rotation for soils... </a:t>
            </a:r>
          </a:p>
        </p:txBody>
      </p:sp>
      <p:sp>
        <p:nvSpPr>
          <p:cNvPr id="38915" name="Content Placeholder 2">
            <a:extLst>
              <a:ext uri="{FF2B5EF4-FFF2-40B4-BE49-F238E27FC236}">
                <a16:creationId xmlns:a16="http://schemas.microsoft.com/office/drawing/2014/main" id="{40F721A3-57AF-4838-ADF8-6EFFA992A039}"/>
              </a:ext>
            </a:extLst>
          </p:cNvPr>
          <p:cNvSpPr>
            <a:spLocks noGrp="1" noChangeArrowheads="1"/>
          </p:cNvSpPr>
          <p:nvPr>
            <p:ph idx="1"/>
          </p:nvPr>
        </p:nvSpPr>
        <p:spPr>
          <a:xfrm>
            <a:off x="914400" y="2109788"/>
            <a:ext cx="8229600" cy="4976812"/>
          </a:xfrm>
        </p:spPr>
        <p:txBody>
          <a:bodyPr/>
          <a:lstStyle/>
          <a:p>
            <a:r>
              <a:rPr lang="en-GB" altLang="en-US" sz="1600" b="1"/>
              <a:t>Biodiversity:</a:t>
            </a:r>
            <a:r>
              <a:rPr lang="en-GB" altLang="en-US" sz="1600"/>
              <a:t> </a:t>
            </a:r>
            <a:r>
              <a:rPr lang="en-GB" altLang="en-US" sz="1600">
                <a:hlinkClick r:id="rId2" tooltip="Campbell C.A., Brandt S.A., Biederbeck V.O., Zentner R.P. &amp; Schnitzer M. (1992) Effect of crop rotations and rotation phase on characteristics of soil organic matter in a dark brown chenozemic soil. Canadian Journal of Soil Science, 72, 403-416Lupwayi N. Z., Rice W. A. &amp; Clayton G. W. (1999) Soil microbial biomass and carbon dioxide flux under wheat as influenced by tillage and crop rotation. Canadian Journal of Soil Science, 79, 273-280Sileshi G., Mafongoya P., Chintu R. &amp; Akinnifesi F. (2008) Mixed-species legume fallows affect faunal abundance and richness and N cycling compared to single species in maize-fallow rotations. Soil Biology and Biochemistry, 40, 3065-3075de Varennes A. &amp; Torres M.O. (2011) Post-fallow tillage and crop effects on soil enzymes and other indicators. Soil Use and Management, 27, 18-27"/>
              </a:rPr>
              <a:t>Four</a:t>
            </a:r>
            <a:r>
              <a:rPr lang="en-GB" altLang="en-US" sz="1600"/>
              <a:t> randomized, replicated trials from Canada, Portugal and Zambia measured the effect of including legumes in crop rotations and found the number of microbes and diversity of different soil animals increased.</a:t>
            </a:r>
          </a:p>
          <a:p>
            <a:r>
              <a:rPr lang="en-GB" altLang="en-US" sz="1600" b="1"/>
              <a:t>Erosion:</a:t>
            </a:r>
            <a:r>
              <a:rPr lang="en-GB" altLang="en-US" sz="1600"/>
              <a:t> </a:t>
            </a:r>
            <a:r>
              <a:rPr lang="en-GB" altLang="en-US" sz="1600">
                <a:hlinkClick r:id="rId2" tooltip="Rasiah V. &amp; Kay B.D. (1995) Runoff and soil loss as influenced by selected stability parameters and cropping and tillage practices. Geoderma, 68, 321-329"/>
              </a:rPr>
              <a:t>One</a:t>
            </a:r>
            <a:r>
              <a:rPr lang="en-GB" altLang="en-US" sz="1600"/>
              <a:t> randomized, replicated trial from Canada found that including forage crops in crop rotations reduced rainwater runoff and soil loss, and </a:t>
            </a:r>
            <a:r>
              <a:rPr lang="en-GB" altLang="en-US" sz="1600">
                <a:hlinkClick r:id="rId2" tooltip="Masri Z. &amp; Ryan J. (2006) Soil organic matter and related physical properties in a Mediterranean wheat-based rotation trial. Soil &amp; Tillage Research, 87, 146-154"/>
              </a:rPr>
              <a:t>one</a:t>
            </a:r>
            <a:r>
              <a:rPr lang="en-GB" altLang="en-US" sz="1600"/>
              <a:t> replicated trial from Syria showed that including legumes in rotation increased water infiltration (movement of water into the soil).</a:t>
            </a:r>
          </a:p>
          <a:p>
            <a:r>
              <a:rPr lang="en-GB" altLang="en-US" sz="1600" b="1"/>
              <a:t>Soil organic carbon:</a:t>
            </a:r>
            <a:r>
              <a:rPr lang="en-GB" altLang="en-US" sz="1600"/>
              <a:t> </a:t>
            </a:r>
            <a:r>
              <a:rPr lang="en-GB" altLang="en-US" sz="1600">
                <a:hlinkClick r:id="rId2" tooltip="Campbell C.A., Lafond G.P., Biederbeck V.O., Wen G., Schoenau J. &amp; Hahn D. (1999) Seasonal trends in soil biochemical attributes: Effects of crop management on a Black Chernozem. Canadian Journal of Soil Science, 79, 85-97Blair N. &amp; Crocker G.J. (2000) Crop rotation effects on soil carbon and physical fertility of two Australian soils. Australian Journal of Soil Research, 38, 71-84Gregorich E.G., Drury C.F. &amp; Baldock J.a. (2001) Changes in soil carbon under long-term maize in monoculture and legume-based rotation. Canadian Journal of Soil Science, 81, 21-31Schjønning P., Munkholm L.J., Elmholt S. &amp; Olesen J.E. (2007) Organic matter and soil tilth in arable farming: Management makes a difference within 5–6 years. Agriculture, Ecosystems &amp; Environment, 122, 157-172"/>
              </a:rPr>
              <a:t>Four</a:t>
            </a:r>
            <a:r>
              <a:rPr lang="en-GB" altLang="en-US" sz="1600"/>
              <a:t> studies from Australia, Canada, and Denmark (including </a:t>
            </a:r>
            <a:r>
              <a:rPr lang="en-GB" altLang="en-US" sz="1600">
                <a:hlinkClick r:id="rId2" tooltip="Campbell C.A., Lafond G.P., Biederbeck V.O., Wen G., Schoenau J. &amp; Hahn D. (1999) Seasonal trends in soil biochemical attributes: Effects of crop management on a Black Chernozem. Canadian Journal of Soil Science, 79, 85-97Gregorich E.G., Drury C.F. &amp; Baldock J.a. (2001) Changes in soil carbon under long-term maize in monoculture and legume-based rotation. Canadian Journal of Soil Science, 81, 21-31"/>
              </a:rPr>
              <a:t>two</a:t>
            </a:r>
            <a:r>
              <a:rPr lang="en-GB" altLang="en-US" sz="1600"/>
              <a:t> controlled replicated trials and </a:t>
            </a:r>
            <a:r>
              <a:rPr lang="en-GB" altLang="en-US" sz="1600">
                <a:hlinkClick r:id="rId2" tooltip="Schjønning P., Munkholm L.J., Elmholt S. &amp; Olesen J.E. (2007) Organic matter and soil tilth in arable farming: Management makes a difference within 5–6 years. Agriculture, Ecosystems &amp; Environment, 122, 157-172"/>
              </a:rPr>
              <a:t>one</a:t>
            </a:r>
            <a:r>
              <a:rPr lang="en-GB" altLang="en-US" sz="1600"/>
              <a:t> replicated site comparison study), found increased soil organic carbon under crop rotation, particularly when some legumes were included.</a:t>
            </a:r>
          </a:p>
          <a:p>
            <a:r>
              <a:rPr lang="en-GB" altLang="en-US" sz="1600" b="1"/>
              <a:t>Soil organic matter: </a:t>
            </a:r>
            <a:r>
              <a:rPr lang="en-GB" altLang="en-US" sz="1600">
                <a:hlinkClick r:id="rId2" tooltip="Campbell C.A., Brandt S.A., Biederbeck V.O., Zentner R.P. &amp; Schnitzer M. (1992) Effect of crop rotations and rotation phase on characteristics of soil organic matter in a dark brown chenozemic soil. Canadian Journal of Soil Science, 72, 403-416Ryan J., Masri S., İbriҫi H., Singh M., Pala M. &amp; Harris H.C. (2008) Implications of cereal-based crop rotations, nitrogen fertilization, and stubble grazing on soil organic matter in a Mediterranean-type environment. Turkish Journal of Agriculture and Forestry, 32, 289-297de Varennes A. &amp; Torres M.O. (2011) Post-fallow tillage and crop effects on soil enzymes and other indicators. Soil Use and Management, 27, 18-27"/>
              </a:rPr>
              <a:t>Three</a:t>
            </a:r>
            <a:r>
              <a:rPr lang="en-GB" altLang="en-US" sz="1600"/>
              <a:t> of </a:t>
            </a:r>
            <a:r>
              <a:rPr lang="en-GB" altLang="en-US" sz="1600">
                <a:hlinkClick r:id="rId2" tooltip="Campbell C.A., Brandt S.A., Biederbeck V.O., Zentner R.P. &amp; Schnitzer M. (1992) Effect of crop rotations and rotation phase on characteristics of soil organic matter in a dark brown chenozemic soil. Canadian Journal of Soil Science, 72, 403-416Jiao Y., Whalen J.K. &amp; Hendershot W.H. (2006) No-tillage and manure applications increase aggregation and improve nutrient retention in a sandy-loam soil. Geoderma, 134, 24-33Ryan J., Masri S., İbriҫi H., Singh M., Pala M. &amp; Harris H.C. (2008) Implications of cereal-based crop rotations, nitrogen fertilization, and stubble grazing on soil organic matter in a Mediterranean-type environment. Turkish Journal of Agriculture and Forestry, 32, 289-297Malhi S.S., Brandt S.A., Lemke R., Moulin A.P. &amp; Zentner R. P. (2009) Effects of input level and crop diversity on soil nitrate-N, extractable P, aggregation, organic C and N, and nutrient balance in the Canadian Prairie. Nutrient Cycling in Agroecosystems, 84, 1-22de Varennes A. &amp; Torres M.O. (2011) Post-fallow tillage and crop effects on soil enzymes and other indicators. Soil Use and Management, 27, 18-27"/>
              </a:rPr>
              <a:t>five</a:t>
            </a:r>
            <a:r>
              <a:rPr lang="en-GB" altLang="en-US" sz="1600"/>
              <a:t> replicated trials from Canada, Portugal and Syria</a:t>
            </a:r>
            <a:r>
              <a:rPr lang="en-GB" altLang="en-US" sz="1600" b="1"/>
              <a:t> </a:t>
            </a:r>
            <a:r>
              <a:rPr lang="en-GB" altLang="en-US" sz="1600"/>
              <a:t>(</a:t>
            </a:r>
            <a:r>
              <a:rPr lang="en-GB" altLang="en-US" sz="1600">
                <a:hlinkClick r:id="rId2" tooltip="de Varennes A. &amp; Torres M.O. (2011) Post-fallow tillage and crop effects on soil enzymes and other indicators. Soil Use and Management, 27, 18-27"/>
              </a:rPr>
              <a:t>one</a:t>
            </a:r>
            <a:r>
              <a:rPr lang="en-GB" altLang="en-US" sz="1600"/>
              <a:t> also randomized, </a:t>
            </a:r>
            <a:r>
              <a:rPr lang="en-GB" altLang="en-US" sz="1600">
                <a:hlinkClick r:id="rId2" tooltip="Campbell C.A., Brandt S.A., Biederbeck V.O., Zentner R.P. &amp; Schnitzer M. (1992) Effect of crop rotations and rotation phase on characteristics of soil organic matter in a dark brown chenozemic soil. Canadian Journal of Soil Science, 72, 403-416"/>
              </a:rPr>
              <a:t>one</a:t>
            </a:r>
            <a:r>
              <a:rPr lang="en-GB" altLang="en-US" sz="1600"/>
              <a:t> also controlled and randomized), and </a:t>
            </a:r>
            <a:r>
              <a:rPr lang="en-GB" altLang="en-US" sz="1600">
                <a:hlinkClick r:id="rId2" tooltip="Witt C., Cassman K.G., Olk D.C., Biker U., Liboon S.P., Samson M.I. &amp; Ottow J.C.G. (2000) Crop rotation and residue management effects on carbon sequestration, nitrogen cycling and productivity of irrigated rice systems. Plant and Soil, 225, 263-278"/>
              </a:rPr>
              <a:t>one</a:t>
            </a:r>
            <a:r>
              <a:rPr lang="en-GB" altLang="en-US" sz="1600"/>
              <a:t> trial from the Philippines found increased soil organic matter, particularly when legumes were included in the rotation. </a:t>
            </a:r>
            <a:r>
              <a:rPr lang="en-GB" altLang="en-US" sz="1600">
                <a:hlinkClick r:id="rId2" tooltip="Malhi S.S., Brandt S.A., Lemke R., Moulin A.P. &amp; Zentner R. P. (2009) Effects of input level and crop diversity on soil nitrate-N, extractable P, aggregation, organic C and N, and nutrient balance in the Canadian Prairie. Nutrient Cycling in Agroecosystems, 84, 1-22"/>
              </a:rPr>
              <a:t>One</a:t>
            </a:r>
            <a:r>
              <a:rPr lang="en-GB" altLang="en-US" sz="1600"/>
              <a:t> study found lower soil organic matter levels when longer crop rotations were used. </a:t>
            </a:r>
            <a:r>
              <a:rPr lang="en-GB" altLang="en-US" sz="1600">
                <a:hlinkClick r:id="rId2" tooltip="Jiao Y., Whalen J.K. &amp; Hendershot W.H. (2006) No-tillage and manure applications increase aggregation and improve nutrient retention in a sandy-loam soil. Geoderma, 134, 24-33"/>
              </a:rPr>
              <a:t>One</a:t>
            </a:r>
            <a:r>
              <a:rPr lang="en-GB" altLang="en-US" sz="1600"/>
              <a:t> randomized, replicated study found no effect on soil particle size</a:t>
            </a:r>
          </a:p>
          <a:p>
            <a:endParaRPr lang="en-GB" altLang="en-US"/>
          </a:p>
        </p:txBody>
      </p:sp>
      <p:pic>
        <p:nvPicPr>
          <p:cNvPr id="38916" name="Picture 23" descr="Soil Fertility">
            <a:extLst>
              <a:ext uri="{FF2B5EF4-FFF2-40B4-BE49-F238E27FC236}">
                <a16:creationId xmlns:a16="http://schemas.microsoft.com/office/drawing/2014/main" id="{536CD805-0EEE-4C55-B38C-EE1E6120C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144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a:extLst>
              <a:ext uri="{FF2B5EF4-FFF2-40B4-BE49-F238E27FC236}">
                <a16:creationId xmlns:a16="http://schemas.microsoft.com/office/drawing/2014/main" id="{14F2B702-581F-4DCE-B06B-C1D5C843D757}"/>
              </a:ext>
            </a:extLst>
          </p:cNvPr>
          <p:cNvSpPr>
            <a:spLocks noGrp="1" noChangeArrowheads="1"/>
          </p:cNvSpPr>
          <p:nvPr>
            <p:ph type="title"/>
          </p:nvPr>
        </p:nvSpPr>
        <p:spPr>
          <a:xfrm>
            <a:off x="1595438" y="274638"/>
            <a:ext cx="5699125" cy="1143000"/>
          </a:xfrm>
        </p:spPr>
        <p:txBody>
          <a:bodyPr/>
          <a:lstStyle/>
          <a:p>
            <a:r>
              <a:rPr lang="en-GB" altLang="en-US"/>
              <a:t>And impact legumes on bees…</a:t>
            </a:r>
          </a:p>
        </p:txBody>
      </p:sp>
      <p:sp>
        <p:nvSpPr>
          <p:cNvPr id="5" name="Content Placeholder 4">
            <a:extLst>
              <a:ext uri="{FF2B5EF4-FFF2-40B4-BE49-F238E27FC236}">
                <a16:creationId xmlns:a16="http://schemas.microsoft.com/office/drawing/2014/main" id="{896A7E4C-6E09-40A4-A0AB-9438B9912053}"/>
              </a:ext>
            </a:extLst>
          </p:cNvPr>
          <p:cNvSpPr>
            <a:spLocks noGrp="1"/>
          </p:cNvSpPr>
          <p:nvPr>
            <p:ph idx="1"/>
          </p:nvPr>
        </p:nvSpPr>
        <p:spPr>
          <a:xfrm>
            <a:off x="457200" y="2971800"/>
            <a:ext cx="8229600" cy="4648200"/>
          </a:xfrm>
        </p:spPr>
        <p:txBody>
          <a:bodyPr/>
          <a:lstStyle/>
          <a:p>
            <a:pPr>
              <a:defRPr/>
            </a:pPr>
            <a:r>
              <a:rPr lang="en-GB" sz="2000" dirty="0"/>
              <a:t>One study suggests a benefit to bumblebees from planting more beans, another study shows the effect on bumblebee numbers can only be detected during flowering.</a:t>
            </a:r>
          </a:p>
          <a:p>
            <a:pPr>
              <a:defRPr/>
            </a:pPr>
            <a:r>
              <a:rPr lang="en-GB" sz="2000" dirty="0"/>
              <a:t>Good evidence that increased area of some of the alternative suggestions for Ecological Focus Areas – semi-natural habitats – in farmed landscapes is associated with finding more bees (lots of evidence, agreement). These habitats also benefit other wildlife, including birds.</a:t>
            </a:r>
          </a:p>
          <a:p>
            <a:pPr marL="0" indent="0">
              <a:buFontTx/>
              <a:buNone/>
              <a:defRPr/>
            </a:pPr>
            <a:endParaRPr lang="en-GB" sz="2000" dirty="0"/>
          </a:p>
          <a:p>
            <a:pPr>
              <a:defRPr/>
            </a:pPr>
            <a:endParaRPr lang="en-GB" dirty="0"/>
          </a:p>
        </p:txBody>
      </p:sp>
      <p:pic>
        <p:nvPicPr>
          <p:cNvPr id="39940" name="Picture 2">
            <a:extLst>
              <a:ext uri="{FF2B5EF4-FFF2-40B4-BE49-F238E27FC236}">
                <a16:creationId xmlns:a16="http://schemas.microsoft.com/office/drawing/2014/main" id="{4E94332C-4069-402A-BCD8-DE4D731AE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44450"/>
            <a:ext cx="1633538" cy="263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14" descr="Bird Conservation">
            <a:extLst>
              <a:ext uri="{FF2B5EF4-FFF2-40B4-BE49-F238E27FC236}">
                <a16:creationId xmlns:a16="http://schemas.microsoft.com/office/drawing/2014/main" id="{213A764F-0697-4656-B503-B6729A2E39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5675" y="0"/>
            <a:ext cx="18383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F6AC53B6-FC90-418D-9E18-B480DCDE64D0}"/>
              </a:ext>
            </a:extLst>
          </p:cNvPr>
          <p:cNvSpPr>
            <a:spLocks noGrp="1" noChangeArrowheads="1"/>
          </p:cNvSpPr>
          <p:nvPr>
            <p:ph type="title"/>
          </p:nvPr>
        </p:nvSpPr>
        <p:spPr/>
        <p:txBody>
          <a:bodyPr/>
          <a:lstStyle/>
          <a:p>
            <a:r>
              <a:rPr lang="en-GB" altLang="en-US" sz="4000"/>
              <a:t>Reasons to be cheerful </a:t>
            </a:r>
            <a:br>
              <a:rPr lang="en-GB" altLang="en-US" sz="4000"/>
            </a:br>
            <a:endParaRPr lang="en-GB" altLang="en-US" sz="4000"/>
          </a:p>
        </p:txBody>
      </p:sp>
      <p:sp>
        <p:nvSpPr>
          <p:cNvPr id="47107" name="Rectangle 3">
            <a:extLst>
              <a:ext uri="{FF2B5EF4-FFF2-40B4-BE49-F238E27FC236}">
                <a16:creationId xmlns:a16="http://schemas.microsoft.com/office/drawing/2014/main" id="{A7C92B7A-39C8-4C7C-98B3-441C37470E8E}"/>
              </a:ext>
            </a:extLst>
          </p:cNvPr>
          <p:cNvSpPr>
            <a:spLocks noGrp="1" noChangeArrowheads="1"/>
          </p:cNvSpPr>
          <p:nvPr>
            <p:ph type="body" idx="1"/>
          </p:nvPr>
        </p:nvSpPr>
        <p:spPr>
          <a:xfrm>
            <a:off x="539750" y="3995738"/>
            <a:ext cx="7772400" cy="3681412"/>
          </a:xfrm>
        </p:spPr>
        <p:txBody>
          <a:bodyPr/>
          <a:lstStyle/>
          <a:p>
            <a:pPr marL="0" indent="0">
              <a:buFontTx/>
              <a:buNone/>
            </a:pPr>
            <a:r>
              <a:rPr lang="en-GB" altLang="en-US"/>
              <a:t>Anna Sutherland (aged 10) school report for Science</a:t>
            </a:r>
          </a:p>
          <a:p>
            <a:pPr marL="0" indent="0">
              <a:buFontTx/>
              <a:buNone/>
            </a:pPr>
            <a:r>
              <a:rPr lang="en-GB" altLang="en-US"/>
              <a:t>‘Anna is progressing well, </a:t>
            </a:r>
          </a:p>
          <a:p>
            <a:pPr marL="0" indent="0">
              <a:buFontTx/>
              <a:buNone/>
            </a:pPr>
            <a:r>
              <a:rPr lang="en-GB" altLang="en-US"/>
              <a:t>but must take a more evidence-based approach.’</a:t>
            </a:r>
          </a:p>
        </p:txBody>
      </p:sp>
      <p:pic>
        <p:nvPicPr>
          <p:cNvPr id="40964" name="Picture 4" descr="Evidence placard photo">
            <a:extLst>
              <a:ext uri="{FF2B5EF4-FFF2-40B4-BE49-F238E27FC236}">
                <a16:creationId xmlns:a16="http://schemas.microsoft.com/office/drawing/2014/main" id="{1647A848-EB34-4C07-8A5D-66A6D57A0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96975"/>
            <a:ext cx="3455988"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59E59B6-B189-4C6A-B5C0-AAD5945CCB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2425" y="1143000"/>
            <a:ext cx="363537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6">
            <a:extLst>
              <a:ext uri="{FF2B5EF4-FFF2-40B4-BE49-F238E27FC236}">
                <a16:creationId xmlns:a16="http://schemas.microsoft.com/office/drawing/2014/main" id="{711F28EF-0121-42F1-9D17-3810CF3B3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0438" y="1371600"/>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7" presetClass="entr" presetSubtype="0" fill="hold" grpId="0" nodeType="clickEffect">
                                  <p:stCondLst>
                                    <p:cond delay="0"/>
                                  </p:stCondLst>
                                  <p:iterate type="lt">
                                    <p:tmPct val="50000"/>
                                  </p:iterate>
                                  <p:childTnLst>
                                    <p:set>
                                      <p:cBhvr>
                                        <p:cTn id="15" dur="1" fill="hold">
                                          <p:stCondLst>
                                            <p:cond delay="0"/>
                                          </p:stCondLst>
                                        </p:cTn>
                                        <p:tgtEl>
                                          <p:spTgt spid="47107">
                                            <p:txEl>
                                              <p:pRg st="0" end="0"/>
                                            </p:txEl>
                                          </p:spTgt>
                                        </p:tgtEl>
                                        <p:attrNameLst>
                                          <p:attrName>style.visibility</p:attrName>
                                        </p:attrNameLst>
                                      </p:cBhvr>
                                      <p:to>
                                        <p:strVal val="visible"/>
                                      </p:to>
                                    </p:set>
                                    <p:anim calcmode="discrete" valueType="clr">
                                      <p:cBhvr override="childStyle">
                                        <p:cTn id="16" dur="80"/>
                                        <p:tgtEl>
                                          <p:spTgt spid="4710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47107">
                                            <p:txEl>
                                              <p:pRg st="0" end="0"/>
                                            </p:txEl>
                                          </p:spTgt>
                                        </p:tgtEl>
                                        <p:attrNameLst>
                                          <p:attrName>fillcolor</p:attrName>
                                        </p:attrNameLst>
                                      </p:cBhvr>
                                      <p:tavLst>
                                        <p:tav tm="0">
                                          <p:val>
                                            <p:clrVal>
                                              <a:schemeClr val="accent2"/>
                                            </p:clrVal>
                                          </p:val>
                                        </p:tav>
                                        <p:tav tm="50000">
                                          <p:val>
                                            <p:clrVal>
                                              <a:schemeClr val="hlink"/>
                                            </p:clrVal>
                                          </p:val>
                                        </p:tav>
                                      </p:tavLst>
                                    </p:anim>
                                    <p:set>
                                      <p:cBhvr>
                                        <p:cTn id="18" dur="80"/>
                                        <p:tgtEl>
                                          <p:spTgt spid="47107">
                                            <p:txEl>
                                              <p:pRg st="0" end="0"/>
                                            </p:txEl>
                                          </p:spTgt>
                                        </p:tgtEl>
                                        <p:attrNameLst>
                                          <p:attrName>fill.type</p:attrName>
                                        </p:attrNameLst>
                                      </p:cBhvr>
                                      <p:to>
                                        <p:strVal val="solid"/>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47107">
                                            <p:txEl>
                                              <p:pRg st="1" end="1"/>
                                            </p:txEl>
                                          </p:spTgt>
                                        </p:tgtEl>
                                        <p:attrNameLst>
                                          <p:attrName>style.visibility</p:attrName>
                                        </p:attrNameLst>
                                      </p:cBhvr>
                                      <p:to>
                                        <p:strVal val="visible"/>
                                      </p:to>
                                    </p:set>
                                    <p:anim calcmode="discrete" valueType="clr">
                                      <p:cBhvr override="childStyle">
                                        <p:cTn id="23" dur="80"/>
                                        <p:tgtEl>
                                          <p:spTgt spid="4710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47107">
                                            <p:txEl>
                                              <p:pRg st="1" end="1"/>
                                            </p:txEl>
                                          </p:spTgt>
                                        </p:tgtEl>
                                        <p:attrNameLst>
                                          <p:attrName>fillcolor</p:attrName>
                                        </p:attrNameLst>
                                      </p:cBhvr>
                                      <p:tavLst>
                                        <p:tav tm="0">
                                          <p:val>
                                            <p:clrVal>
                                              <a:schemeClr val="accent2"/>
                                            </p:clrVal>
                                          </p:val>
                                        </p:tav>
                                        <p:tav tm="50000">
                                          <p:val>
                                            <p:clrVal>
                                              <a:schemeClr val="hlink"/>
                                            </p:clrVal>
                                          </p:val>
                                        </p:tav>
                                      </p:tavLst>
                                    </p:anim>
                                    <p:set>
                                      <p:cBhvr>
                                        <p:cTn id="25" dur="80"/>
                                        <p:tgtEl>
                                          <p:spTgt spid="47107">
                                            <p:txEl>
                                              <p:pRg st="1" end="1"/>
                                            </p:txEl>
                                          </p:spTgt>
                                        </p:tgtEl>
                                        <p:attrNameLst>
                                          <p:attrName>fill.type</p:attrName>
                                        </p:attrNameLst>
                                      </p:cBhvr>
                                      <p:to>
                                        <p:strVal val="solid"/>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47107">
                                            <p:txEl>
                                              <p:pRg st="2" end="2"/>
                                            </p:txEl>
                                          </p:spTgt>
                                        </p:tgtEl>
                                        <p:attrNameLst>
                                          <p:attrName>style.visibility</p:attrName>
                                        </p:attrNameLst>
                                      </p:cBhvr>
                                      <p:to>
                                        <p:strVal val="visible"/>
                                      </p:to>
                                    </p:set>
                                    <p:anim calcmode="discrete" valueType="clr">
                                      <p:cBhvr override="childStyle">
                                        <p:cTn id="30" dur="80"/>
                                        <p:tgtEl>
                                          <p:spTgt spid="4710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47107">
                                            <p:txEl>
                                              <p:pRg st="2" end="2"/>
                                            </p:txEl>
                                          </p:spTgt>
                                        </p:tgtEl>
                                        <p:attrNameLst>
                                          <p:attrName>fillcolor</p:attrName>
                                        </p:attrNameLst>
                                      </p:cBhvr>
                                      <p:tavLst>
                                        <p:tav tm="0">
                                          <p:val>
                                            <p:clrVal>
                                              <a:schemeClr val="accent2"/>
                                            </p:clrVal>
                                          </p:val>
                                        </p:tav>
                                        <p:tav tm="50000">
                                          <p:val>
                                            <p:clrVal>
                                              <a:schemeClr val="hlink"/>
                                            </p:clrVal>
                                          </p:val>
                                        </p:tav>
                                      </p:tavLst>
                                    </p:anim>
                                    <p:set>
                                      <p:cBhvr>
                                        <p:cTn id="32" dur="80"/>
                                        <p:tgtEl>
                                          <p:spTgt spid="47107">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86D00B01-F9EB-464E-84D2-393C7F78B62B}"/>
              </a:ext>
            </a:extLst>
          </p:cNvPr>
          <p:cNvSpPr>
            <a:spLocks noGrp="1" noChangeArrowheads="1"/>
          </p:cNvSpPr>
          <p:nvPr>
            <p:ph type="title"/>
          </p:nvPr>
        </p:nvSpPr>
        <p:spPr>
          <a:xfrm>
            <a:off x="457200" y="76200"/>
            <a:ext cx="8229600" cy="1935163"/>
          </a:xfrm>
        </p:spPr>
        <p:txBody>
          <a:bodyPr/>
          <a:lstStyle/>
          <a:p>
            <a:r>
              <a:rPr lang="en-GB" altLang="en-US"/>
              <a:t>BES/CCI conference</a:t>
            </a:r>
            <a:br>
              <a:rPr lang="en-GB" altLang="en-US"/>
            </a:br>
            <a:r>
              <a:rPr lang="en-GB" altLang="en-US"/>
              <a:t>Science and policy </a:t>
            </a:r>
            <a:br>
              <a:rPr lang="en-GB" altLang="en-US"/>
            </a:br>
            <a:r>
              <a:rPr lang="en-GB" altLang="en-US"/>
              <a:t>11-13</a:t>
            </a:r>
            <a:r>
              <a:rPr lang="en-GB" altLang="en-US" baseline="30000"/>
              <a:t>th</a:t>
            </a:r>
            <a:r>
              <a:rPr lang="en-GB" altLang="en-US"/>
              <a:t> April 2016 be there!</a:t>
            </a:r>
          </a:p>
        </p:txBody>
      </p:sp>
      <p:pic>
        <p:nvPicPr>
          <p:cNvPr id="41987" name="Content Placeholder 3">
            <a:extLst>
              <a:ext uri="{FF2B5EF4-FFF2-40B4-BE49-F238E27FC236}">
                <a16:creationId xmlns:a16="http://schemas.microsoft.com/office/drawing/2014/main" id="{D442C340-57BC-4255-B387-01F742B88B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2209800"/>
            <a:ext cx="8389938" cy="46482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8AD5D6AF-34CC-4C93-BA5B-04B31C02EED6}"/>
              </a:ext>
            </a:extLst>
          </p:cNvPr>
          <p:cNvSpPr>
            <a:spLocks noGrp="1" noChangeArrowheads="1"/>
          </p:cNvSpPr>
          <p:nvPr>
            <p:ph type="title"/>
          </p:nvPr>
        </p:nvSpPr>
        <p:spPr>
          <a:xfrm>
            <a:off x="-685800" y="-76200"/>
            <a:ext cx="10591800" cy="1143000"/>
          </a:xfrm>
        </p:spPr>
        <p:txBody>
          <a:bodyPr/>
          <a:lstStyle/>
          <a:p>
            <a:r>
              <a:rPr lang="en-GB" altLang="en-US" sz="2800"/>
              <a:t>Spring 2011:  Is Osama bin Laden living in Abbottabad?</a:t>
            </a:r>
            <a:endParaRPr lang="en-US" altLang="en-US" sz="2800"/>
          </a:p>
        </p:txBody>
      </p:sp>
      <p:sp>
        <p:nvSpPr>
          <p:cNvPr id="19460" name="Content Placeholder 2">
            <a:extLst>
              <a:ext uri="{FF2B5EF4-FFF2-40B4-BE49-F238E27FC236}">
                <a16:creationId xmlns:a16="http://schemas.microsoft.com/office/drawing/2014/main" id="{D286EC1D-A962-4AFB-8DAC-B79061B35EAF}"/>
              </a:ext>
            </a:extLst>
          </p:cNvPr>
          <p:cNvSpPr>
            <a:spLocks noGrp="1"/>
          </p:cNvSpPr>
          <p:nvPr>
            <p:ph idx="1"/>
          </p:nvPr>
        </p:nvSpPr>
        <p:spPr>
          <a:xfrm>
            <a:off x="457200" y="1219200"/>
            <a:ext cx="8229600" cy="4983163"/>
          </a:xfrm>
        </p:spPr>
        <p:txBody>
          <a:bodyPr/>
          <a:lstStyle/>
          <a:p>
            <a:pPr>
              <a:defRPr/>
            </a:pPr>
            <a:r>
              <a:rPr lang="en-GB" sz="2800" dirty="0"/>
              <a:t>Responsible CIA team leader 95%</a:t>
            </a:r>
          </a:p>
          <a:p>
            <a:pPr>
              <a:defRPr/>
            </a:pPr>
            <a:r>
              <a:rPr lang="en-GB" sz="2800" dirty="0"/>
              <a:t>Deputy Director of Intelligence 60%</a:t>
            </a:r>
          </a:p>
          <a:p>
            <a:pPr>
              <a:defRPr/>
            </a:pPr>
            <a:r>
              <a:rPr lang="en-GB" sz="2800" dirty="0"/>
              <a:t>Most people about 80%</a:t>
            </a:r>
          </a:p>
          <a:p>
            <a:pPr>
              <a:defRPr/>
            </a:pPr>
            <a:r>
              <a:rPr lang="en-GB" sz="2800" dirty="0"/>
              <a:t>Some, including tasked sceptics 30-40%</a:t>
            </a:r>
          </a:p>
          <a:p>
            <a:pPr>
              <a:defRPr/>
            </a:pPr>
            <a:r>
              <a:rPr lang="en-GB" sz="2800" dirty="0"/>
              <a:t>Obama: Discussion offered ‘not more certainty but more confusion’</a:t>
            </a:r>
          </a:p>
          <a:p>
            <a:pPr>
              <a:defRPr/>
            </a:pPr>
            <a:r>
              <a:rPr lang="en-GB" sz="2800" dirty="0"/>
              <a:t>Advisors were offering ‘probabilities that disguised uncertainty as opposed to actually providing you with more useful information’</a:t>
            </a:r>
          </a:p>
          <a:p>
            <a:pPr>
              <a:defRPr/>
            </a:pPr>
            <a:r>
              <a:rPr lang="en-GB" sz="2800" dirty="0"/>
              <a:t>President concluded 50:50</a:t>
            </a:r>
          </a:p>
          <a:p>
            <a:pPr>
              <a:defRPr/>
            </a:pPr>
            <a:r>
              <a:rPr lang="en-GB" sz="2800" dirty="0"/>
              <a:t>Average of 69%.</a:t>
            </a:r>
          </a:p>
          <a:p>
            <a:pPr>
              <a:defRPr/>
            </a:pPr>
            <a:endParaRPr lang="en-GB" dirty="0"/>
          </a:p>
          <a:p>
            <a:pPr marL="0" indent="0">
              <a:buFontTx/>
              <a:buNone/>
              <a:defRPr/>
            </a:pPr>
            <a:endParaRPr lang="en-GB" altLang="en-US" dirty="0"/>
          </a:p>
          <a:p>
            <a:pPr>
              <a:defRPr/>
            </a:pPr>
            <a:endParaRPr lang="en-GB"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6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6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6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6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460">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460">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46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a:extLst>
              <a:ext uri="{FF2B5EF4-FFF2-40B4-BE49-F238E27FC236}">
                <a16:creationId xmlns:a16="http://schemas.microsoft.com/office/drawing/2014/main" id="{6BE650E2-5F6F-45CB-AA37-05947805FB32}"/>
              </a:ext>
            </a:extLst>
          </p:cNvPr>
          <p:cNvSpPr>
            <a:spLocks noGrp="1" noChangeArrowheads="1"/>
          </p:cNvSpPr>
          <p:nvPr>
            <p:ph type="title"/>
          </p:nvPr>
        </p:nvSpPr>
        <p:spPr/>
        <p:txBody>
          <a:bodyPr/>
          <a:lstStyle/>
          <a:p>
            <a:endParaRPr lang="en-US" altLang="en-US"/>
          </a:p>
        </p:txBody>
      </p:sp>
      <p:cxnSp>
        <p:nvCxnSpPr>
          <p:cNvPr id="6" name="Straight Connector 5">
            <a:extLst>
              <a:ext uri="{FF2B5EF4-FFF2-40B4-BE49-F238E27FC236}">
                <a16:creationId xmlns:a16="http://schemas.microsoft.com/office/drawing/2014/main" id="{A68BB0D0-E382-4A49-B645-0E18AD7D00BF}"/>
              </a:ext>
            </a:extLst>
          </p:cNvPr>
          <p:cNvCxnSpPr/>
          <p:nvPr/>
        </p:nvCxnSpPr>
        <p:spPr>
          <a:xfrm>
            <a:off x="762000" y="5638800"/>
            <a:ext cx="7543800" cy="76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244" name="TextBox 6">
            <a:extLst>
              <a:ext uri="{FF2B5EF4-FFF2-40B4-BE49-F238E27FC236}">
                <a16:creationId xmlns:a16="http://schemas.microsoft.com/office/drawing/2014/main" id="{C94BFC4A-31F8-4E8A-AAFD-AEB856A4881B}"/>
              </a:ext>
            </a:extLst>
          </p:cNvPr>
          <p:cNvSpPr txBox="1">
            <a:spLocks noChangeArrowheads="1"/>
          </p:cNvSpPr>
          <p:nvPr/>
        </p:nvSpPr>
        <p:spPr bwMode="auto">
          <a:xfrm>
            <a:off x="533400" y="5791200"/>
            <a:ext cx="579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1800">
                <a:solidFill>
                  <a:schemeClr val="tx1"/>
                </a:solidFill>
                <a:latin typeface="Arial" panose="020B0604020202020204" pitchFamily="34" charset="0"/>
              </a:rPr>
              <a:t>0%</a:t>
            </a:r>
          </a:p>
        </p:txBody>
      </p:sp>
      <p:sp>
        <p:nvSpPr>
          <p:cNvPr id="10245" name="TextBox 7">
            <a:extLst>
              <a:ext uri="{FF2B5EF4-FFF2-40B4-BE49-F238E27FC236}">
                <a16:creationId xmlns:a16="http://schemas.microsoft.com/office/drawing/2014/main" id="{BCDDCD11-609F-42B4-A2F4-57F256EC0F35}"/>
              </a:ext>
            </a:extLst>
          </p:cNvPr>
          <p:cNvSpPr txBox="1">
            <a:spLocks noChangeArrowheads="1"/>
          </p:cNvSpPr>
          <p:nvPr/>
        </p:nvSpPr>
        <p:spPr bwMode="auto">
          <a:xfrm>
            <a:off x="4343400" y="5802313"/>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1800">
                <a:solidFill>
                  <a:schemeClr val="tx1"/>
                </a:solidFill>
                <a:latin typeface="Arial" panose="020B0604020202020204" pitchFamily="34" charset="0"/>
              </a:rPr>
              <a:t>50%</a:t>
            </a:r>
          </a:p>
        </p:txBody>
      </p:sp>
      <p:sp>
        <p:nvSpPr>
          <p:cNvPr id="10246" name="TextBox 8">
            <a:extLst>
              <a:ext uri="{FF2B5EF4-FFF2-40B4-BE49-F238E27FC236}">
                <a16:creationId xmlns:a16="http://schemas.microsoft.com/office/drawing/2014/main" id="{1649276A-455C-4881-A395-DEF950BA7735}"/>
              </a:ext>
            </a:extLst>
          </p:cNvPr>
          <p:cNvSpPr txBox="1">
            <a:spLocks noChangeArrowheads="1"/>
          </p:cNvSpPr>
          <p:nvPr/>
        </p:nvSpPr>
        <p:spPr bwMode="auto">
          <a:xfrm>
            <a:off x="7924800" y="57912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1800">
                <a:solidFill>
                  <a:schemeClr val="tx1"/>
                </a:solidFill>
                <a:latin typeface="Arial" panose="020B0604020202020204" pitchFamily="34" charset="0"/>
              </a:rPr>
              <a:t>100%</a:t>
            </a:r>
          </a:p>
        </p:txBody>
      </p:sp>
      <p:sp>
        <p:nvSpPr>
          <p:cNvPr id="10" name="TextBox 9">
            <a:extLst>
              <a:ext uri="{FF2B5EF4-FFF2-40B4-BE49-F238E27FC236}">
                <a16:creationId xmlns:a16="http://schemas.microsoft.com/office/drawing/2014/main" id="{CF95204A-F66D-4724-82F0-CD353DE7E77F}"/>
              </a:ext>
            </a:extLst>
          </p:cNvPr>
          <p:cNvSpPr txBox="1">
            <a:spLocks noChangeArrowheads="1"/>
          </p:cNvSpPr>
          <p:nvPr/>
        </p:nvSpPr>
        <p:spPr bwMode="auto">
          <a:xfrm>
            <a:off x="457200" y="6172200"/>
            <a:ext cx="8153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1800">
                <a:solidFill>
                  <a:schemeClr val="tx1"/>
                </a:solidFill>
                <a:latin typeface="Arial" panose="020B0604020202020204" pitchFamily="34" charset="0"/>
              </a:rPr>
              <a:t>"This is fifty-fifty,"  "Look guys, this is a flip of the coin. I can't base this decision on the notion that we have any greater certainty than that."</a:t>
            </a:r>
          </a:p>
        </p:txBody>
      </p:sp>
      <p:sp>
        <p:nvSpPr>
          <p:cNvPr id="11" name="5-Point Star 10">
            <a:extLst>
              <a:ext uri="{FF2B5EF4-FFF2-40B4-BE49-F238E27FC236}">
                <a16:creationId xmlns:a16="http://schemas.microsoft.com/office/drawing/2014/main" id="{E72B34AF-9FBF-4501-B2DF-155BEC7C46CF}"/>
              </a:ext>
            </a:extLst>
          </p:cNvPr>
          <p:cNvSpPr/>
          <p:nvPr/>
        </p:nvSpPr>
        <p:spPr>
          <a:xfrm>
            <a:off x="3657600" y="5181600"/>
            <a:ext cx="533400" cy="4730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5-Point Star 11">
            <a:extLst>
              <a:ext uri="{FF2B5EF4-FFF2-40B4-BE49-F238E27FC236}">
                <a16:creationId xmlns:a16="http://schemas.microsoft.com/office/drawing/2014/main" id="{4D6E8F15-BBC6-4ADB-9ECB-50BDA0753B72}"/>
              </a:ext>
            </a:extLst>
          </p:cNvPr>
          <p:cNvSpPr/>
          <p:nvPr/>
        </p:nvSpPr>
        <p:spPr>
          <a:xfrm>
            <a:off x="5105400" y="5181600"/>
            <a:ext cx="533400" cy="4730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5-Point Star 12">
            <a:extLst>
              <a:ext uri="{FF2B5EF4-FFF2-40B4-BE49-F238E27FC236}">
                <a16:creationId xmlns:a16="http://schemas.microsoft.com/office/drawing/2014/main" id="{C1A7A99C-7F16-4CD7-BE44-F2150D12AEE3}"/>
              </a:ext>
            </a:extLst>
          </p:cNvPr>
          <p:cNvSpPr/>
          <p:nvPr/>
        </p:nvSpPr>
        <p:spPr>
          <a:xfrm>
            <a:off x="6629400" y="5181600"/>
            <a:ext cx="533400" cy="4730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5-Point Star 13">
            <a:extLst>
              <a:ext uri="{FF2B5EF4-FFF2-40B4-BE49-F238E27FC236}">
                <a16:creationId xmlns:a16="http://schemas.microsoft.com/office/drawing/2014/main" id="{D7F0F68D-F92C-4EAB-8A8F-D08357BF6DDA}"/>
              </a:ext>
            </a:extLst>
          </p:cNvPr>
          <p:cNvSpPr/>
          <p:nvPr/>
        </p:nvSpPr>
        <p:spPr>
          <a:xfrm>
            <a:off x="7696200" y="5181600"/>
            <a:ext cx="533400" cy="4730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Arc 14">
            <a:extLst>
              <a:ext uri="{FF2B5EF4-FFF2-40B4-BE49-F238E27FC236}">
                <a16:creationId xmlns:a16="http://schemas.microsoft.com/office/drawing/2014/main" id="{618433D6-CBD2-4EBE-95C8-3E91F7BD42E3}"/>
              </a:ext>
            </a:extLst>
          </p:cNvPr>
          <p:cNvSpPr/>
          <p:nvPr/>
        </p:nvSpPr>
        <p:spPr>
          <a:xfrm>
            <a:off x="2971800" y="5105400"/>
            <a:ext cx="2057400" cy="1219200"/>
          </a:xfrm>
          <a:prstGeom prst="arc">
            <a:avLst>
              <a:gd name="adj1" fmla="val 10779771"/>
              <a:gd name="adj2" fmla="val 0"/>
            </a:avLst>
          </a:prstGeom>
          <a:solidFill>
            <a:srgbClr val="C00000"/>
          </a:solidFill>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16" name="Arc 15">
            <a:extLst>
              <a:ext uri="{FF2B5EF4-FFF2-40B4-BE49-F238E27FC236}">
                <a16:creationId xmlns:a16="http://schemas.microsoft.com/office/drawing/2014/main" id="{96B90088-365C-4BF6-B8F2-7A177606B63A}"/>
              </a:ext>
            </a:extLst>
          </p:cNvPr>
          <p:cNvSpPr/>
          <p:nvPr/>
        </p:nvSpPr>
        <p:spPr>
          <a:xfrm>
            <a:off x="7473950" y="3851275"/>
            <a:ext cx="831850" cy="3727450"/>
          </a:xfrm>
          <a:prstGeom prst="arc">
            <a:avLst>
              <a:gd name="adj1" fmla="val 10779771"/>
              <a:gd name="adj2" fmla="val 38463"/>
            </a:avLst>
          </a:prstGeom>
          <a:solidFill>
            <a:srgbClr val="C00000"/>
          </a:solidFill>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17" name="Arc 16">
            <a:extLst>
              <a:ext uri="{FF2B5EF4-FFF2-40B4-BE49-F238E27FC236}">
                <a16:creationId xmlns:a16="http://schemas.microsoft.com/office/drawing/2014/main" id="{ABD321CB-FE98-41E9-A9F4-3E43D62B109B}"/>
              </a:ext>
            </a:extLst>
          </p:cNvPr>
          <p:cNvSpPr/>
          <p:nvPr/>
        </p:nvSpPr>
        <p:spPr>
          <a:xfrm>
            <a:off x="6165850" y="4724400"/>
            <a:ext cx="1377950" cy="1978025"/>
          </a:xfrm>
          <a:prstGeom prst="arc">
            <a:avLst>
              <a:gd name="adj1" fmla="val 10779771"/>
              <a:gd name="adj2" fmla="val 94490"/>
            </a:avLst>
          </a:prstGeom>
          <a:solidFill>
            <a:srgbClr val="C00000"/>
          </a:solidFill>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18" name="Arc 17">
            <a:extLst>
              <a:ext uri="{FF2B5EF4-FFF2-40B4-BE49-F238E27FC236}">
                <a16:creationId xmlns:a16="http://schemas.microsoft.com/office/drawing/2014/main" id="{4BEAD64B-0946-4F5D-90F3-47AC72FDAA69}"/>
              </a:ext>
            </a:extLst>
          </p:cNvPr>
          <p:cNvSpPr/>
          <p:nvPr/>
        </p:nvSpPr>
        <p:spPr>
          <a:xfrm>
            <a:off x="4800600" y="4724400"/>
            <a:ext cx="1377950" cy="1978025"/>
          </a:xfrm>
          <a:prstGeom prst="arc">
            <a:avLst>
              <a:gd name="adj1" fmla="val 10779771"/>
              <a:gd name="adj2" fmla="val 94490"/>
            </a:avLst>
          </a:prstGeom>
          <a:solidFill>
            <a:srgbClr val="C00000"/>
          </a:solidFill>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19" name="Block Arc 18">
            <a:extLst>
              <a:ext uri="{FF2B5EF4-FFF2-40B4-BE49-F238E27FC236}">
                <a16:creationId xmlns:a16="http://schemas.microsoft.com/office/drawing/2014/main" id="{150D5C79-3390-442F-9E7C-DDB196D072FB}"/>
              </a:ext>
            </a:extLst>
          </p:cNvPr>
          <p:cNvSpPr/>
          <p:nvPr/>
        </p:nvSpPr>
        <p:spPr>
          <a:xfrm>
            <a:off x="5645150" y="4114800"/>
            <a:ext cx="1822450" cy="3200400"/>
          </a:xfrm>
          <a:prstGeom prst="blockArc">
            <a:avLst>
              <a:gd name="adj1" fmla="val 10800000"/>
              <a:gd name="adj2" fmla="val 21569372"/>
              <a:gd name="adj3" fmla="val 571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cxnSp>
        <p:nvCxnSpPr>
          <p:cNvPr id="20" name="Straight Connector 19">
            <a:extLst>
              <a:ext uri="{FF2B5EF4-FFF2-40B4-BE49-F238E27FC236}">
                <a16:creationId xmlns:a16="http://schemas.microsoft.com/office/drawing/2014/main" id="{E7C00C97-3F69-452F-9AD3-252A4B0E67B2}"/>
              </a:ext>
            </a:extLst>
          </p:cNvPr>
          <p:cNvCxnSpPr/>
          <p:nvPr/>
        </p:nvCxnSpPr>
        <p:spPr>
          <a:xfrm flipV="1">
            <a:off x="762000" y="2454275"/>
            <a:ext cx="0" cy="3200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258" name="TextBox 22">
            <a:extLst>
              <a:ext uri="{FF2B5EF4-FFF2-40B4-BE49-F238E27FC236}">
                <a16:creationId xmlns:a16="http://schemas.microsoft.com/office/drawing/2014/main" id="{2D0CACF9-8CAD-467C-A8DB-43FCE7BD653A}"/>
              </a:ext>
            </a:extLst>
          </p:cNvPr>
          <p:cNvSpPr txBox="1">
            <a:spLocks noChangeArrowheads="1"/>
          </p:cNvSpPr>
          <p:nvPr/>
        </p:nvSpPr>
        <p:spPr bwMode="auto">
          <a:xfrm rot="-5400000">
            <a:off x="-657225" y="3552825"/>
            <a:ext cx="21415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3300"/>
                </a:solidFill>
                <a:latin typeface="Comic Sans MS" panose="030F0702030302020204" pitchFamily="66" charset="0"/>
              </a:defRPr>
            </a:lvl1pPr>
            <a:lvl2pPr marL="742950" indent="-285750">
              <a:spcBef>
                <a:spcPct val="20000"/>
              </a:spcBef>
              <a:buChar char="–"/>
              <a:defRPr sz="2800">
                <a:solidFill>
                  <a:srgbClr val="993300"/>
                </a:solidFill>
                <a:latin typeface="Comic Sans MS" panose="030F0702030302020204" pitchFamily="66" charset="0"/>
              </a:defRPr>
            </a:lvl2pPr>
            <a:lvl3pPr marL="1143000" indent="-228600">
              <a:spcBef>
                <a:spcPct val="20000"/>
              </a:spcBef>
              <a:buChar char="•"/>
              <a:defRPr sz="2400">
                <a:solidFill>
                  <a:srgbClr val="993300"/>
                </a:solidFill>
                <a:latin typeface="Comic Sans MS" panose="030F0702030302020204" pitchFamily="66" charset="0"/>
              </a:defRPr>
            </a:lvl3pPr>
            <a:lvl4pPr marL="1600200" indent="-228600">
              <a:spcBef>
                <a:spcPct val="20000"/>
              </a:spcBef>
              <a:buChar char="–"/>
              <a:defRPr sz="2000">
                <a:solidFill>
                  <a:srgbClr val="993300"/>
                </a:solidFill>
                <a:latin typeface="Comic Sans MS" panose="030F0702030302020204" pitchFamily="66" charset="0"/>
              </a:defRPr>
            </a:lvl4pPr>
            <a:lvl5pPr marL="2057400" indent="-228600">
              <a:spcBef>
                <a:spcPct val="20000"/>
              </a:spcBef>
              <a:buChar char="»"/>
              <a:defRPr sz="2000">
                <a:solidFill>
                  <a:srgbClr val="993300"/>
                </a:solidFill>
                <a:latin typeface="Comic Sans MS" panose="030F0702030302020204" pitchFamily="66" charset="0"/>
              </a:defRPr>
            </a:lvl5pPr>
            <a:lvl6pPr marL="25146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6pPr>
            <a:lvl7pPr marL="29718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7pPr>
            <a:lvl8pPr marL="34290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8pPr>
            <a:lvl9pPr marL="3886200" indent="-228600" algn="l" rtl="0" eaLnBrk="0" fontAlgn="base" hangingPunct="0">
              <a:spcBef>
                <a:spcPct val="20000"/>
              </a:spcBef>
              <a:spcAft>
                <a:spcPct val="0"/>
              </a:spcAft>
              <a:buChar char="»"/>
              <a:defRPr sz="2000">
                <a:solidFill>
                  <a:srgbClr val="993300"/>
                </a:solidFill>
                <a:latin typeface="Comic Sans MS" panose="030F0702030302020204" pitchFamily="66" charset="0"/>
              </a:defRPr>
            </a:lvl9pPr>
          </a:lstStyle>
          <a:p>
            <a:pPr>
              <a:spcBef>
                <a:spcPct val="0"/>
              </a:spcBef>
              <a:buFontTx/>
              <a:buNone/>
            </a:pPr>
            <a:r>
              <a:rPr lang="en-GB" altLang="en-US" sz="2800">
                <a:solidFill>
                  <a:schemeClr val="tx1"/>
                </a:solidFill>
                <a:latin typeface="Arial" panose="020B0604020202020204" pitchFamily="34" charset="0"/>
              </a:rPr>
              <a:t>Frequency</a:t>
            </a:r>
          </a:p>
        </p:txBody>
      </p:sp>
      <p:pic>
        <p:nvPicPr>
          <p:cNvPr id="10259" name="Picture 26">
            <a:extLst>
              <a:ext uri="{FF2B5EF4-FFF2-40B4-BE49-F238E27FC236}">
                <a16:creationId xmlns:a16="http://schemas.microsoft.com/office/drawing/2014/main" id="{B87BD6BE-7615-4B67-8947-04147874A9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36550"/>
            <a:ext cx="3941763"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53C095DA-218C-42B2-A52C-B598F92C946D}"/>
              </a:ext>
            </a:extLst>
          </p:cNvPr>
          <p:cNvSpPr>
            <a:spLocks noGrp="1" noChangeArrowheads="1"/>
          </p:cNvSpPr>
          <p:nvPr>
            <p:ph type="title"/>
          </p:nvPr>
        </p:nvSpPr>
        <p:spPr/>
        <p:txBody>
          <a:bodyPr/>
          <a:lstStyle/>
          <a:p>
            <a:r>
              <a:rPr lang="en-GB" altLang="en-US"/>
              <a:t>Some decisions</a:t>
            </a:r>
          </a:p>
        </p:txBody>
      </p:sp>
      <p:sp>
        <p:nvSpPr>
          <p:cNvPr id="11267" name="Content Placeholder 2">
            <a:extLst>
              <a:ext uri="{FF2B5EF4-FFF2-40B4-BE49-F238E27FC236}">
                <a16:creationId xmlns:a16="http://schemas.microsoft.com/office/drawing/2014/main" id="{776686E1-5FDB-40E5-9623-660EA4442CE2}"/>
              </a:ext>
            </a:extLst>
          </p:cNvPr>
          <p:cNvSpPr>
            <a:spLocks noGrp="1" noChangeArrowheads="1"/>
          </p:cNvSpPr>
          <p:nvPr>
            <p:ph idx="1"/>
          </p:nvPr>
        </p:nvSpPr>
        <p:spPr/>
        <p:txBody>
          <a:bodyPr/>
          <a:lstStyle/>
          <a:p>
            <a:endParaRPr lang="en-US" altLang="en-US"/>
          </a:p>
        </p:txBody>
      </p:sp>
      <p:pic>
        <p:nvPicPr>
          <p:cNvPr id="11268" name="Picture 3">
            <a:extLst>
              <a:ext uri="{FF2B5EF4-FFF2-40B4-BE49-F238E27FC236}">
                <a16:creationId xmlns:a16="http://schemas.microsoft.com/office/drawing/2014/main" id="{440275AA-A393-4C37-830D-5638657B84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4114800" cy="256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4">
            <a:extLst>
              <a:ext uri="{FF2B5EF4-FFF2-40B4-BE49-F238E27FC236}">
                <a16:creationId xmlns:a16="http://schemas.microsoft.com/office/drawing/2014/main" id="{BAF6BCFA-160E-450B-A72C-51AA3E900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349500"/>
            <a:ext cx="3886200" cy="450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a:extLst>
              <a:ext uri="{FF2B5EF4-FFF2-40B4-BE49-F238E27FC236}">
                <a16:creationId xmlns:a16="http://schemas.microsoft.com/office/drawing/2014/main" id="{6F47649A-8602-4C92-A69C-7C5E4C01C1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3525"/>
            <a:ext cx="4000500" cy="278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84072210-51ED-4008-A6E1-DAB561CA7CC5}"/>
              </a:ext>
            </a:extLst>
          </p:cNvPr>
          <p:cNvSpPr>
            <a:spLocks noGrp="1" noChangeArrowheads="1"/>
          </p:cNvSpPr>
          <p:nvPr>
            <p:ph type="title"/>
          </p:nvPr>
        </p:nvSpPr>
        <p:spPr/>
        <p:txBody>
          <a:bodyPr/>
          <a:lstStyle/>
          <a:p>
            <a:r>
              <a:rPr lang="en-GB" altLang="en-US"/>
              <a:t>Evidence on experts</a:t>
            </a:r>
          </a:p>
        </p:txBody>
      </p:sp>
      <p:sp>
        <p:nvSpPr>
          <p:cNvPr id="12291" name="Content Placeholder 2">
            <a:extLst>
              <a:ext uri="{FF2B5EF4-FFF2-40B4-BE49-F238E27FC236}">
                <a16:creationId xmlns:a16="http://schemas.microsoft.com/office/drawing/2014/main" id="{1662255A-305F-4F42-B40D-A66788168B34}"/>
              </a:ext>
            </a:extLst>
          </p:cNvPr>
          <p:cNvSpPr>
            <a:spLocks noGrp="1" noChangeArrowheads="1"/>
          </p:cNvSpPr>
          <p:nvPr>
            <p:ph idx="1"/>
          </p:nvPr>
        </p:nvSpPr>
        <p:spPr/>
        <p:txBody>
          <a:bodyPr/>
          <a:lstStyle/>
          <a:p>
            <a:endParaRPr lang="en-US" altLang="en-US"/>
          </a:p>
        </p:txBody>
      </p:sp>
      <p:pic>
        <p:nvPicPr>
          <p:cNvPr id="12292" name="Picture 2" descr="F:\long term hard disk\aPowerpoint and pictures\Mark Burgman and WJS Black tie.jpg">
            <a:extLst>
              <a:ext uri="{FF2B5EF4-FFF2-40B4-BE49-F238E27FC236}">
                <a16:creationId xmlns:a16="http://schemas.microsoft.com/office/drawing/2014/main" id="{4FBCF51A-45E7-4690-832F-A3B8A51BC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0" y="228600"/>
            <a:ext cx="7416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FACF0331-396D-4B0A-B06B-70E9B42BB37C}"/>
              </a:ext>
            </a:extLst>
          </p:cNvPr>
          <p:cNvSpPr>
            <a:spLocks noGrp="1" noChangeArrowheads="1"/>
          </p:cNvSpPr>
          <p:nvPr>
            <p:ph type="title"/>
          </p:nvPr>
        </p:nvSpPr>
        <p:spPr>
          <a:xfrm>
            <a:off x="457200" y="76200"/>
            <a:ext cx="8229600" cy="1143000"/>
          </a:xfrm>
        </p:spPr>
        <p:txBody>
          <a:bodyPr/>
          <a:lstStyle/>
          <a:p>
            <a:r>
              <a:rPr lang="en-GB" altLang="en-US"/>
              <a:t>Consulting expert</a:t>
            </a:r>
          </a:p>
        </p:txBody>
      </p:sp>
      <p:sp>
        <p:nvSpPr>
          <p:cNvPr id="13315" name="Content Placeholder 2">
            <a:extLst>
              <a:ext uri="{FF2B5EF4-FFF2-40B4-BE49-F238E27FC236}">
                <a16:creationId xmlns:a16="http://schemas.microsoft.com/office/drawing/2014/main" id="{72D01E17-C59F-435C-8D7F-0EBD7FE90553}"/>
              </a:ext>
            </a:extLst>
          </p:cNvPr>
          <p:cNvSpPr>
            <a:spLocks noGrp="1" noChangeArrowheads="1"/>
          </p:cNvSpPr>
          <p:nvPr>
            <p:ph idx="1"/>
          </p:nvPr>
        </p:nvSpPr>
        <p:spPr>
          <a:xfrm>
            <a:off x="457200" y="1219200"/>
            <a:ext cx="8229600" cy="4983163"/>
          </a:xfrm>
        </p:spPr>
        <p:txBody>
          <a:bodyPr/>
          <a:lstStyle/>
          <a:p>
            <a:r>
              <a:rPr lang="en-GB" altLang="en-US"/>
              <a:t>Experts only slightly better than chance</a:t>
            </a:r>
          </a:p>
          <a:p>
            <a:endParaRPr lang="en-GB" altLang="en-US"/>
          </a:p>
        </p:txBody>
      </p:sp>
      <p:pic>
        <p:nvPicPr>
          <p:cNvPr id="13316" name="Picture 4">
            <a:extLst>
              <a:ext uri="{FF2B5EF4-FFF2-40B4-BE49-F238E27FC236}">
                <a16:creationId xmlns:a16="http://schemas.microsoft.com/office/drawing/2014/main" id="{4133ECF8-E7D9-41FB-A881-E1AED412BA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81200"/>
            <a:ext cx="59436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3CC95148-6458-4F6D-BE00-BFE185C402EE}"/>
              </a:ext>
            </a:extLst>
          </p:cNvPr>
          <p:cNvSpPr>
            <a:spLocks noGrp="1" noChangeArrowheads="1"/>
          </p:cNvSpPr>
          <p:nvPr>
            <p:ph type="title"/>
          </p:nvPr>
        </p:nvSpPr>
        <p:spPr/>
        <p:txBody>
          <a:bodyPr/>
          <a:lstStyle/>
          <a:p>
            <a:r>
              <a:rPr lang="en-GB" altLang="en-US"/>
              <a:t>Identifying who is an expert</a:t>
            </a:r>
          </a:p>
        </p:txBody>
      </p:sp>
      <p:pic>
        <p:nvPicPr>
          <p:cNvPr id="14339" name="Picture 2">
            <a:extLst>
              <a:ext uri="{FF2B5EF4-FFF2-40B4-BE49-F238E27FC236}">
                <a16:creationId xmlns:a16="http://schemas.microsoft.com/office/drawing/2014/main" id="{7EB98946-DCA9-4667-8947-D87FE0D5E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513" y="1543050"/>
            <a:ext cx="5514975" cy="43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3">
            <a:extLst>
              <a:ext uri="{FF2B5EF4-FFF2-40B4-BE49-F238E27FC236}">
                <a16:creationId xmlns:a16="http://schemas.microsoft.com/office/drawing/2014/main" id="{24934581-AFDD-4916-89FB-1E149373A0F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114925" y="5983288"/>
            <a:ext cx="3267075" cy="493712"/>
          </a:xfrm>
          <a:noFill/>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9316D99A434944AE11AC562F198579" ma:contentTypeVersion="3" ma:contentTypeDescription="Create a new document." ma:contentTypeScope="" ma:versionID="610c5c7477935e74e31434e140f513e9">
  <xsd:schema xmlns:xsd="http://www.w3.org/2001/XMLSchema" xmlns:xs="http://www.w3.org/2001/XMLSchema" xmlns:p="http://schemas.microsoft.com/office/2006/metadata/properties" xmlns:ns1="http://schemas.microsoft.com/sharepoint/v3" xmlns:ns2="da523e6f-5b78-4ec2-93de-847f55d4e0b0" targetNamespace="http://schemas.microsoft.com/office/2006/metadata/properties" ma:root="true" ma:fieldsID="c312c2100c39e43778aed17f173cba19" ns1:_="" ns2:_="">
    <xsd:import namespace="http://schemas.microsoft.com/sharepoint/v3"/>
    <xsd:import namespace="da523e6f-5b78-4ec2-93de-847f55d4e0b0"/>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a523e6f-5b78-4ec2-93de-847f55d4e0b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E477C3AB-2941-4577-96D8-EFBC5B8971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a523e6f-5b78-4ec2-93de-847f55d4e0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415FBF-CBB0-4166-9381-BA82A7356421}">
  <ds:schemaRefs>
    <ds:schemaRef ds:uri="http://schemas.microsoft.com/sharepoint/v3/contenttype/forms"/>
  </ds:schemaRefs>
</ds:datastoreItem>
</file>

<file path=customXml/itemProps3.xml><?xml version="1.0" encoding="utf-8"?>
<ds:datastoreItem xmlns:ds="http://schemas.openxmlformats.org/officeDocument/2006/customXml" ds:itemID="{DADE1868-A045-448A-BA30-FA82947EE6F3}">
  <ds:schemaRefs>
    <ds:schemaRef ds:uri="http://purl.org/dc/terms/"/>
    <ds:schemaRef ds:uri="http://schemas.openxmlformats.org/package/2006/metadata/core-properties"/>
    <ds:schemaRef ds:uri="http://purl.org/dc/dcmitype/"/>
    <ds:schemaRef ds:uri="http://schemas.microsoft.com/office/infopath/2007/PartnerControls"/>
    <ds:schemaRef ds:uri="da523e6f-5b78-4ec2-93de-847f55d4e0b0"/>
    <ds:schemaRef ds:uri="http://purl.org/dc/elements/1.1/"/>
    <ds:schemaRef ds:uri="http://schemas.microsoft.com/office/2006/metadata/properties"/>
    <ds:schemaRef ds:uri="http://schemas.microsoft.com/office/2006/documentManagement/types"/>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12301</TotalTime>
  <Words>1665</Words>
  <Application>Microsoft Office PowerPoint</Application>
  <PresentationFormat>‫הצגה על המסך (4:3)</PresentationFormat>
  <Paragraphs>204</Paragraphs>
  <Slides>35</Slides>
  <Notes>3</Notes>
  <HiddenSlides>0</HiddenSlides>
  <MMClips>0</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35</vt:i4>
      </vt:variant>
    </vt:vector>
  </HeadingPairs>
  <TitlesOfParts>
    <vt:vector size="39" baseType="lpstr">
      <vt:lpstr>Arial</vt:lpstr>
      <vt:lpstr>Comic Sans MS</vt:lpstr>
      <vt:lpstr>Times New Roman</vt:lpstr>
      <vt:lpstr>Default Design</vt:lpstr>
      <vt:lpstr>   Nekudat Hen Conference 2015  Making decisions about environmental issues   </vt:lpstr>
      <vt:lpstr>מצגת של PowerPoint‏</vt:lpstr>
      <vt:lpstr>Select Committee on Intelligence on the U.S. Intelligence Community's Prewar Intelligence Assessments on Iraq</vt:lpstr>
      <vt:lpstr>Spring 2011:  Is Osama bin Laden living in Abbottabad?</vt:lpstr>
      <vt:lpstr>מצגת של PowerPoint‏</vt:lpstr>
      <vt:lpstr>Some decisions</vt:lpstr>
      <vt:lpstr>Evidence on experts</vt:lpstr>
      <vt:lpstr>Consulting expert</vt:lpstr>
      <vt:lpstr>Identifying who is an expert</vt:lpstr>
      <vt:lpstr>Identifying who really is an expert</vt:lpstr>
      <vt:lpstr>Research conclusions:</vt:lpstr>
      <vt:lpstr>מצגת של PowerPoint‏</vt:lpstr>
      <vt:lpstr>מצגת של PowerPoint‏</vt:lpstr>
      <vt:lpstr>מצגת של PowerPoint‏</vt:lpstr>
      <vt:lpstr>מצגת של PowerPoint‏</vt:lpstr>
      <vt:lpstr>Managed bees as vectors</vt:lpstr>
      <vt:lpstr>Other issues on longlist</vt:lpstr>
      <vt:lpstr>Harrier management in cropland</vt:lpstr>
      <vt:lpstr>מצגת של PowerPoint‏</vt:lpstr>
      <vt:lpstr>מצגת של PowerPoint‏</vt:lpstr>
      <vt:lpstr>Evidence for CAP reform  </vt:lpstr>
      <vt:lpstr>Classifying what works</vt:lpstr>
      <vt:lpstr>מצגת של PowerPoint‏</vt:lpstr>
      <vt:lpstr>מצגת של PowerPoint‏</vt:lpstr>
      <vt:lpstr> MANAGING FIELD MARGINS FOR BEES </vt:lpstr>
      <vt:lpstr>מצגת של PowerPoint‏</vt:lpstr>
      <vt:lpstr>  Greening guidance </vt:lpstr>
      <vt:lpstr>מצגת של PowerPoint‏</vt:lpstr>
      <vt:lpstr>Evidence buffer strips round fields shows…</vt:lpstr>
      <vt:lpstr>Evidence buffer strips round fields shows…</vt:lpstr>
      <vt:lpstr>And riparian buffer strips…</vt:lpstr>
      <vt:lpstr>And evidence for legumes in a crop rotation for soils... </vt:lpstr>
      <vt:lpstr>And impact legumes on bees…</vt:lpstr>
      <vt:lpstr>Reasons to be cheerful  </vt:lpstr>
      <vt:lpstr>BES/CCI conference Science and policy  11-13th April 2016 be there!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Sutherland</dc:creator>
  <cp:lastModifiedBy>רז עמיתי-פרייס</cp:lastModifiedBy>
  <cp:revision>337</cp:revision>
  <cp:lastPrinted>2014-10-01T12:13:52Z</cp:lastPrinted>
  <dcterms:created xsi:type="dcterms:W3CDTF">1601-01-01T00:00:00Z</dcterms:created>
  <dcterms:modified xsi:type="dcterms:W3CDTF">2017-11-16T14:05:20Z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